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4" r:id="rId3"/>
    <p:sldId id="262" r:id="rId4"/>
    <p:sldId id="266" r:id="rId5"/>
    <p:sldId id="267" r:id="rId6"/>
    <p:sldId id="265" r:id="rId7"/>
    <p:sldId id="279" r:id="rId8"/>
    <p:sldId id="269" r:id="rId9"/>
    <p:sldId id="271" r:id="rId10"/>
    <p:sldId id="283" r:id="rId11"/>
    <p:sldId id="272" r:id="rId12"/>
    <p:sldId id="280" r:id="rId13"/>
    <p:sldId id="275" r:id="rId14"/>
    <p:sldId id="2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135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5A39BB-BA69-4D50-9F9E-BB8C74D9AEB8}" type="datetimeFigureOut">
              <a:rPr lang="en-GB" smtClean="0"/>
              <a:t>24/09/2024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8990D3-2262-4286-AE80-4DDE6A0C502B}" type="slidenum">
              <a:rPr lang="en-GB" smtClean="0"/>
              <a:t>‹#›</a:t>
            </a:fld>
            <a:endParaRPr lang="en-GB"/>
          </a:p>
        </p:txBody>
      </p:sp>
    </p:spTree>
    <p:extLst>
      <p:ext uri="{BB962C8B-B14F-4D97-AF65-F5344CB8AC3E}">
        <p14:creationId xmlns:p14="http://schemas.microsoft.com/office/powerpoint/2010/main" val="3766451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35E2E8-8392-4ACA-82C4-12478E245FDD}" type="datetimeFigureOut">
              <a:rPr lang="en-GB" smtClean="0"/>
              <a:t>24/09/2024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2980880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35E2E8-8392-4ACA-82C4-12478E245FDD}" type="datetimeFigureOut">
              <a:rPr lang="en-GB" smtClean="0"/>
              <a:t>24/09/2024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1719937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35E2E8-8392-4ACA-82C4-12478E245FDD}" type="datetimeFigureOut">
              <a:rPr lang="en-GB" smtClean="0"/>
              <a:t>24/09/2024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610731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35E2E8-8392-4ACA-82C4-12478E245FDD}" type="datetimeFigureOut">
              <a:rPr lang="en-GB" smtClean="0"/>
              <a:t>24/09/2024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2849738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35E2E8-8392-4ACA-82C4-12478E245FDD}" type="datetimeFigureOut">
              <a:rPr lang="en-GB" smtClean="0"/>
              <a:t>24/09/2024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297420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C35E2E8-8392-4ACA-82C4-12478E245FDD}" type="datetimeFigureOut">
              <a:rPr lang="en-GB" smtClean="0"/>
              <a:t>24/09/2024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266213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C35E2E8-8392-4ACA-82C4-12478E245FDD}" type="datetimeFigureOut">
              <a:rPr lang="en-GB" smtClean="0"/>
              <a:t>24/09/2024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2928993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C35E2E8-8392-4ACA-82C4-12478E245FDD}" type="datetimeFigureOut">
              <a:rPr lang="en-GB" smtClean="0"/>
              <a:t>24/09/2024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4291718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35E2E8-8392-4ACA-82C4-12478E245FDD}" type="datetimeFigureOut">
              <a:rPr lang="en-GB" smtClean="0"/>
              <a:t>24/09/2024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1487986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35E2E8-8392-4ACA-82C4-12478E245FDD}" type="datetimeFigureOut">
              <a:rPr lang="en-GB" smtClean="0"/>
              <a:t>24/09/2024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3582093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35E2E8-8392-4ACA-82C4-12478E245FDD}" type="datetimeFigureOut">
              <a:rPr lang="en-GB" smtClean="0"/>
              <a:t>24/09/2024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3702177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5E2E8-8392-4ACA-82C4-12478E245FDD}" type="datetimeFigureOut">
              <a:rPr lang="en-GB" smtClean="0"/>
              <a:t>24/09/2024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19EEDB-3E9A-44A4-99BD-FE482DDE1493}" type="slidenum">
              <a:rPr lang="en-GB" smtClean="0"/>
              <a:t>‹#›</a:t>
            </a:fld>
            <a:endParaRPr lang="en-GB"/>
          </a:p>
        </p:txBody>
      </p:sp>
    </p:spTree>
    <p:extLst>
      <p:ext uri="{BB962C8B-B14F-4D97-AF65-F5344CB8AC3E}">
        <p14:creationId xmlns:p14="http://schemas.microsoft.com/office/powerpoint/2010/main" val="4227717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5400" b="1" dirty="0">
                <a:solidFill>
                  <a:schemeClr val="accent5"/>
                </a:solidFill>
              </a:rPr>
              <a:t>Good Afternoon!</a:t>
            </a:r>
            <a:br>
              <a:rPr lang="en-GB" sz="5400" b="1" dirty="0">
                <a:solidFill>
                  <a:schemeClr val="accent5"/>
                </a:solidFill>
              </a:rPr>
            </a:br>
            <a:r>
              <a:rPr lang="en-GB" sz="5400" b="1" dirty="0">
                <a:solidFill>
                  <a:schemeClr val="accent5"/>
                </a:solidFill>
              </a:rPr>
              <a:t>Welcome to Year 3 and 4 Curriculum Meeting</a:t>
            </a:r>
            <a:endParaRPr lang="en-GB" sz="5400" dirty="0"/>
          </a:p>
        </p:txBody>
      </p:sp>
      <p:pic>
        <p:nvPicPr>
          <p:cNvPr id="5" name="Picture 4"/>
          <p:cNvPicPr>
            <a:picLocks noChangeAspect="1"/>
          </p:cNvPicPr>
          <p:nvPr/>
        </p:nvPicPr>
        <p:blipFill>
          <a:blip r:embed="rId2"/>
          <a:stretch>
            <a:fillRect/>
          </a:stretch>
        </p:blipFill>
        <p:spPr>
          <a:xfrm>
            <a:off x="6972228" y="0"/>
            <a:ext cx="4764050" cy="1202284"/>
          </a:xfrm>
          <a:prstGeom prst="rect">
            <a:avLst/>
          </a:prstGeom>
        </p:spPr>
      </p:pic>
      <p:pic>
        <p:nvPicPr>
          <p:cNvPr id="6" name="Picture 5" descr="\\hjs.school\adminData$\vholmes\Downloads\Logo (1).png">
            <a:extLst>
              <a:ext uri="{FF2B5EF4-FFF2-40B4-BE49-F238E27FC236}">
                <a16:creationId xmlns:a16="http://schemas.microsoft.com/office/drawing/2014/main" id="{1B151E4A-90D1-4230-888F-F52C2ADE8B6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0701" y="4078922"/>
            <a:ext cx="4017962" cy="1656715"/>
          </a:xfrm>
          <a:prstGeom prst="rect">
            <a:avLst/>
          </a:prstGeom>
          <a:noFill/>
          <a:ln>
            <a:noFill/>
          </a:ln>
        </p:spPr>
      </p:pic>
    </p:spTree>
    <p:extLst>
      <p:ext uri="{BB962C8B-B14F-4D97-AF65-F5344CB8AC3E}">
        <p14:creationId xmlns:p14="http://schemas.microsoft.com/office/powerpoint/2010/main" val="3196161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A47B-0CFE-403F-92F7-A3690F122FC1}"/>
              </a:ext>
            </a:extLst>
          </p:cNvPr>
          <p:cNvSpPr>
            <a:spLocks noGrp="1"/>
          </p:cNvSpPr>
          <p:nvPr>
            <p:ph type="title"/>
          </p:nvPr>
        </p:nvSpPr>
        <p:spPr>
          <a:xfrm>
            <a:off x="1524000" y="160339"/>
            <a:ext cx="9144000" cy="790575"/>
          </a:xfrm>
        </p:spPr>
        <p:txBody>
          <a:bodyPr/>
          <a:lstStyle/>
          <a:p>
            <a:pPr algn="ctr">
              <a:defRPr/>
            </a:pPr>
            <a:r>
              <a:rPr lang="en-GB" b="1" dirty="0">
                <a:solidFill>
                  <a:srgbClr val="00B050"/>
                </a:solidFill>
                <a:latin typeface="Comic Sans MS" panose="030F0702030302020204" pitchFamily="66" charset="0"/>
              </a:rPr>
              <a:t>Our Topics</a:t>
            </a:r>
          </a:p>
        </p:txBody>
      </p:sp>
      <p:sp>
        <p:nvSpPr>
          <p:cNvPr id="22531" name="TextBox 12">
            <a:extLst>
              <a:ext uri="{FF2B5EF4-FFF2-40B4-BE49-F238E27FC236}">
                <a16:creationId xmlns:a16="http://schemas.microsoft.com/office/drawing/2014/main" id="{C1FE7EB5-2735-4775-8FD4-DAEF8ED8C6BD}"/>
              </a:ext>
            </a:extLst>
          </p:cNvPr>
          <p:cNvSpPr txBox="1">
            <a:spLocks noChangeArrowheads="1"/>
          </p:cNvSpPr>
          <p:nvPr/>
        </p:nvSpPr>
        <p:spPr bwMode="auto">
          <a:xfrm flipH="1">
            <a:off x="3306763" y="1284289"/>
            <a:ext cx="536575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800" u="sng" dirty="0">
                <a:solidFill>
                  <a:srgbClr val="C00000"/>
                </a:solidFill>
                <a:latin typeface="Comic Sans MS" panose="030F0702030302020204" pitchFamily="66" charset="0"/>
              </a:rPr>
              <a:t>Autumn</a:t>
            </a:r>
          </a:p>
          <a:p>
            <a:pPr eaLnBrk="1" hangingPunct="1"/>
            <a:r>
              <a:rPr lang="en-GB" altLang="en-US" sz="2800" dirty="0">
                <a:solidFill>
                  <a:srgbClr val="C00000"/>
                </a:solidFill>
                <a:latin typeface="Comic Sans MS" panose="030F0702030302020204" pitchFamily="66" charset="0"/>
              </a:rPr>
              <a:t>Brainwaves: Metacognition</a:t>
            </a:r>
          </a:p>
          <a:p>
            <a:pPr eaLnBrk="1" hangingPunct="1"/>
            <a:r>
              <a:rPr lang="en-GB" altLang="en-US" sz="2800" dirty="0">
                <a:solidFill>
                  <a:srgbClr val="C00000"/>
                </a:solidFill>
                <a:latin typeface="Comic Sans MS" panose="030F0702030302020204" pitchFamily="66" charset="0"/>
              </a:rPr>
              <a:t>Temples, Tombs and Treasures</a:t>
            </a:r>
          </a:p>
          <a:p>
            <a:pPr eaLnBrk="1" hangingPunct="1"/>
            <a:r>
              <a:rPr lang="en-GB" altLang="en-US" sz="2800" dirty="0">
                <a:solidFill>
                  <a:srgbClr val="C00000"/>
                </a:solidFill>
                <a:latin typeface="Comic Sans MS" panose="030F0702030302020204" pitchFamily="66" charset="0"/>
              </a:rPr>
              <a:t>Making Waves</a:t>
            </a:r>
          </a:p>
          <a:p>
            <a:pPr eaLnBrk="1" hangingPunct="1"/>
            <a:endParaRPr lang="en-GB" altLang="en-US" sz="2800" dirty="0">
              <a:latin typeface="Comic Sans MS" panose="030F0702030302020204" pitchFamily="66" charset="0"/>
            </a:endParaRPr>
          </a:p>
          <a:p>
            <a:pPr eaLnBrk="1" hangingPunct="1"/>
            <a:r>
              <a:rPr lang="en-GB" altLang="en-US" sz="2800" u="sng" dirty="0">
                <a:solidFill>
                  <a:srgbClr val="00B0F0"/>
                </a:solidFill>
                <a:latin typeface="Comic Sans MS" panose="030F0702030302020204" pitchFamily="66" charset="0"/>
              </a:rPr>
              <a:t>Spring</a:t>
            </a:r>
          </a:p>
          <a:p>
            <a:pPr eaLnBrk="1" hangingPunct="1"/>
            <a:r>
              <a:rPr lang="en-GB" altLang="en-US" sz="2800" dirty="0">
                <a:solidFill>
                  <a:srgbClr val="00B0F0"/>
                </a:solidFill>
                <a:latin typeface="Comic Sans MS" panose="030F0702030302020204" pitchFamily="66" charset="0"/>
              </a:rPr>
              <a:t>Land, Sea and Sky</a:t>
            </a:r>
          </a:p>
          <a:p>
            <a:pPr eaLnBrk="1" hangingPunct="1"/>
            <a:r>
              <a:rPr lang="en-GB" altLang="en-US" sz="2800" dirty="0">
                <a:solidFill>
                  <a:srgbClr val="00B0F0"/>
                </a:solidFill>
                <a:latin typeface="Comic Sans MS" panose="030F0702030302020204" pitchFamily="66" charset="0"/>
              </a:rPr>
              <a:t>Different Places, Similar Lives</a:t>
            </a:r>
          </a:p>
          <a:p>
            <a:pPr eaLnBrk="1" hangingPunct="1"/>
            <a:endParaRPr lang="en-GB" altLang="en-US" sz="2800" dirty="0">
              <a:latin typeface="Comic Sans MS" panose="030F0702030302020204" pitchFamily="66" charset="0"/>
            </a:endParaRPr>
          </a:p>
          <a:p>
            <a:pPr eaLnBrk="1" hangingPunct="1"/>
            <a:r>
              <a:rPr lang="en-GB" altLang="en-US" sz="2800" u="sng" dirty="0">
                <a:solidFill>
                  <a:srgbClr val="7030A0"/>
                </a:solidFill>
                <a:latin typeface="Comic Sans MS" panose="030F0702030302020204" pitchFamily="66" charset="0"/>
              </a:rPr>
              <a:t>Summer</a:t>
            </a:r>
          </a:p>
          <a:p>
            <a:pPr eaLnBrk="1" hangingPunct="1"/>
            <a:r>
              <a:rPr lang="en-GB" altLang="en-US" sz="2800" dirty="0">
                <a:solidFill>
                  <a:srgbClr val="7030A0"/>
                </a:solidFill>
                <a:latin typeface="Comic Sans MS" panose="030F0702030302020204" pitchFamily="66" charset="0"/>
              </a:rPr>
              <a:t>All Aboard</a:t>
            </a:r>
          </a:p>
          <a:p>
            <a:pPr eaLnBrk="1" hangingPunct="1"/>
            <a:r>
              <a:rPr lang="en-GB" altLang="en-US" sz="2800" dirty="0">
                <a:solidFill>
                  <a:srgbClr val="7030A0"/>
                </a:solidFill>
                <a:latin typeface="Comic Sans MS" panose="030F0702030302020204" pitchFamily="66" charset="0"/>
              </a:rPr>
              <a:t>Let’s Plant it/Feel the Force</a:t>
            </a:r>
          </a:p>
        </p:txBody>
      </p:sp>
      <p:pic>
        <p:nvPicPr>
          <p:cNvPr id="22532" name="Picture 2">
            <a:extLst>
              <a:ext uri="{FF2B5EF4-FFF2-40B4-BE49-F238E27FC236}">
                <a16:creationId xmlns:a16="http://schemas.microsoft.com/office/drawing/2014/main" id="{F2F7E05A-44E8-4401-8980-95A8DE5F5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5063" y="406403"/>
            <a:ext cx="257175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a:extLst>
              <a:ext uri="{FF2B5EF4-FFF2-40B4-BE49-F238E27FC236}">
                <a16:creationId xmlns:a16="http://schemas.microsoft.com/office/drawing/2014/main" id="{E2F28AE4-7551-4095-87D6-9608BC6516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8" y="0"/>
            <a:ext cx="257175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 descr="Train clipart, Train cartoon, Train drawing">
            <a:extLst>
              <a:ext uri="{FF2B5EF4-FFF2-40B4-BE49-F238E27FC236}">
                <a16:creationId xmlns:a16="http://schemas.microsoft.com/office/drawing/2014/main" id="{91295DCD-6DE2-4E16-B079-B35F19143E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6444" y="4651793"/>
            <a:ext cx="240982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4" descr="Home Plant Clipart for Kids Holidays ...">
            <a:extLst>
              <a:ext uri="{FF2B5EF4-FFF2-40B4-BE49-F238E27FC236}">
                <a16:creationId xmlns:a16="http://schemas.microsoft.com/office/drawing/2014/main" id="{0436E12D-C484-4666-837F-75D9CBE98B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714" y="4200522"/>
            <a:ext cx="1728788"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8" descr="World Clipart | Earth clipart, World ...">
            <a:extLst>
              <a:ext uri="{FF2B5EF4-FFF2-40B4-BE49-F238E27FC236}">
                <a16:creationId xmlns:a16="http://schemas.microsoft.com/office/drawing/2014/main" id="{8AE4B1A2-9CC6-401C-8574-A528D2DA94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7695" y="1745456"/>
            <a:ext cx="1735137"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0" descr="Different Culture Stock Illustrations ...">
            <a:extLst>
              <a:ext uri="{FF2B5EF4-FFF2-40B4-BE49-F238E27FC236}">
                <a16:creationId xmlns:a16="http://schemas.microsoft.com/office/drawing/2014/main" id="{DB42765F-50D0-428C-973F-6AFBD9B7C0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b="9718"/>
          <a:stretch>
            <a:fillRect/>
          </a:stretch>
        </p:blipFill>
        <p:spPr bwMode="auto">
          <a:xfrm>
            <a:off x="9220428" y="2359631"/>
            <a:ext cx="1860550"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3730" y="119270"/>
            <a:ext cx="9869557" cy="549383"/>
          </a:xfrm>
        </p:spPr>
        <p:txBody>
          <a:bodyPr>
            <a:normAutofit fontScale="90000"/>
          </a:bodyPr>
          <a:lstStyle/>
          <a:p>
            <a:pPr algn="ctr"/>
            <a:r>
              <a:rPr lang="en-GB" b="1" dirty="0">
                <a:solidFill>
                  <a:schemeClr val="accent5"/>
                </a:solidFill>
              </a:rPr>
              <a:t>Curriculum Letter and Topic web</a:t>
            </a:r>
          </a:p>
        </p:txBody>
      </p:sp>
      <p:sp>
        <p:nvSpPr>
          <p:cNvPr id="3" name="Rectangle 2"/>
          <p:cNvSpPr/>
          <p:nvPr/>
        </p:nvSpPr>
        <p:spPr>
          <a:xfrm>
            <a:off x="495992" y="1580953"/>
            <a:ext cx="6096000" cy="410882"/>
          </a:xfrm>
          <a:prstGeom prst="rect">
            <a:avLst/>
          </a:prstGeom>
        </p:spPr>
        <p:txBody>
          <a:bodyPr>
            <a:spAutoFit/>
          </a:bodyPr>
          <a:lstStyle/>
          <a:p>
            <a:pPr marL="270510" algn="just">
              <a:lnSpc>
                <a:spcPct val="115000"/>
              </a:lnSpc>
              <a:spcAft>
                <a:spcPts val="0"/>
              </a:spcAft>
            </a:pPr>
            <a:r>
              <a:rPr lang="en-GB" dirty="0">
                <a:latin typeface="Calibri" panose="020F0502020204030204" pitchFamily="34" charset="0"/>
                <a:ea typeface="Calibri" panose="020F0502020204030204" pitchFamily="34" charset="0"/>
                <a:cs typeface="Calibri" panose="020F0502020204030204" pitchFamily="34"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hjs.school\adminData$\vholmes\Downloads\Logo (1).png">
            <a:extLst>
              <a:ext uri="{FF2B5EF4-FFF2-40B4-BE49-F238E27FC236}">
                <a16:creationId xmlns:a16="http://schemas.microsoft.com/office/drawing/2014/main" id="{1317BCF3-3B8E-46D4-AAB6-7EE7FC429CC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0455" y="5627837"/>
            <a:ext cx="2847463" cy="1110893"/>
          </a:xfrm>
          <a:prstGeom prst="rect">
            <a:avLst/>
          </a:prstGeom>
          <a:noFill/>
          <a:ln>
            <a:noFill/>
          </a:ln>
        </p:spPr>
      </p:pic>
      <p:pic>
        <p:nvPicPr>
          <p:cNvPr id="8" name="Picture 7">
            <a:extLst>
              <a:ext uri="{FF2B5EF4-FFF2-40B4-BE49-F238E27FC236}">
                <a16:creationId xmlns:a16="http://schemas.microsoft.com/office/drawing/2014/main" id="{6F14EC9A-7514-4039-BCB9-CD52D87222F5}"/>
              </a:ext>
            </a:extLst>
          </p:cNvPr>
          <p:cNvPicPr>
            <a:picLocks noChangeAspect="1"/>
          </p:cNvPicPr>
          <p:nvPr/>
        </p:nvPicPr>
        <p:blipFill>
          <a:blip r:embed="rId3"/>
          <a:stretch>
            <a:fillRect/>
          </a:stretch>
        </p:blipFill>
        <p:spPr>
          <a:xfrm>
            <a:off x="2443292" y="742764"/>
            <a:ext cx="7030431" cy="4915586"/>
          </a:xfrm>
          <a:prstGeom prst="rect">
            <a:avLst/>
          </a:prstGeom>
        </p:spPr>
      </p:pic>
    </p:spTree>
    <p:extLst>
      <p:ext uri="{BB962C8B-B14F-4D97-AF65-F5344CB8AC3E}">
        <p14:creationId xmlns:p14="http://schemas.microsoft.com/office/powerpoint/2010/main" val="2040007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3730" y="119270"/>
            <a:ext cx="9869557" cy="549383"/>
          </a:xfrm>
        </p:spPr>
        <p:txBody>
          <a:bodyPr>
            <a:normAutofit fontScale="90000"/>
          </a:bodyPr>
          <a:lstStyle/>
          <a:p>
            <a:pPr algn="ctr"/>
            <a:r>
              <a:rPr lang="en-GB" b="1" dirty="0">
                <a:solidFill>
                  <a:schemeClr val="accent5"/>
                </a:solidFill>
              </a:rPr>
              <a:t>Curriculum Letter and Topic web</a:t>
            </a:r>
          </a:p>
        </p:txBody>
      </p:sp>
      <p:sp>
        <p:nvSpPr>
          <p:cNvPr id="3" name="Rectangle 2"/>
          <p:cNvSpPr/>
          <p:nvPr/>
        </p:nvSpPr>
        <p:spPr>
          <a:xfrm>
            <a:off x="495992" y="1580953"/>
            <a:ext cx="6096000" cy="410882"/>
          </a:xfrm>
          <a:prstGeom prst="rect">
            <a:avLst/>
          </a:prstGeom>
        </p:spPr>
        <p:txBody>
          <a:bodyPr>
            <a:spAutoFit/>
          </a:bodyPr>
          <a:lstStyle/>
          <a:p>
            <a:pPr marL="270510" algn="just">
              <a:lnSpc>
                <a:spcPct val="115000"/>
              </a:lnSpc>
              <a:spcAft>
                <a:spcPts val="0"/>
              </a:spcAft>
            </a:pPr>
            <a:r>
              <a:rPr lang="en-GB" dirty="0">
                <a:latin typeface="Calibri" panose="020F0502020204030204" pitchFamily="34" charset="0"/>
                <a:ea typeface="Calibri" panose="020F0502020204030204" pitchFamily="34" charset="0"/>
                <a:cs typeface="Calibri" panose="020F0502020204030204" pitchFamily="34"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hjs.school\adminData$\vholmes\Downloads\Logo (1).png">
            <a:extLst>
              <a:ext uri="{FF2B5EF4-FFF2-40B4-BE49-F238E27FC236}">
                <a16:creationId xmlns:a16="http://schemas.microsoft.com/office/drawing/2014/main" id="{1317BCF3-3B8E-46D4-AAB6-7EE7FC429CC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0455" y="5627837"/>
            <a:ext cx="2847463" cy="1110893"/>
          </a:xfrm>
          <a:prstGeom prst="rect">
            <a:avLst/>
          </a:prstGeom>
          <a:noFill/>
          <a:ln>
            <a:noFill/>
          </a:ln>
        </p:spPr>
      </p:pic>
      <p:pic>
        <p:nvPicPr>
          <p:cNvPr id="2" name="Picture 1">
            <a:extLst>
              <a:ext uri="{FF2B5EF4-FFF2-40B4-BE49-F238E27FC236}">
                <a16:creationId xmlns:a16="http://schemas.microsoft.com/office/drawing/2014/main" id="{5F052726-DD68-4E32-9446-DFEA94E999F4}"/>
              </a:ext>
            </a:extLst>
          </p:cNvPr>
          <p:cNvPicPr>
            <a:picLocks noChangeAspect="1"/>
          </p:cNvPicPr>
          <p:nvPr/>
        </p:nvPicPr>
        <p:blipFill>
          <a:blip r:embed="rId3"/>
          <a:stretch>
            <a:fillRect/>
          </a:stretch>
        </p:blipFill>
        <p:spPr>
          <a:xfrm>
            <a:off x="2580784" y="1352260"/>
            <a:ext cx="7030431" cy="4153480"/>
          </a:xfrm>
          <a:prstGeom prst="rect">
            <a:avLst/>
          </a:prstGeom>
        </p:spPr>
      </p:pic>
    </p:spTree>
    <p:extLst>
      <p:ext uri="{BB962C8B-B14F-4D97-AF65-F5344CB8AC3E}">
        <p14:creationId xmlns:p14="http://schemas.microsoft.com/office/powerpoint/2010/main" val="2139366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331" y="240434"/>
            <a:ext cx="10515600" cy="1325563"/>
          </a:xfrm>
        </p:spPr>
        <p:txBody>
          <a:bodyPr/>
          <a:lstStyle/>
          <a:p>
            <a:pPr algn="ctr"/>
            <a:r>
              <a:rPr lang="en-GB" b="1" dirty="0">
                <a:solidFill>
                  <a:schemeClr val="accent5"/>
                </a:solidFill>
              </a:rPr>
              <a:t>Homework</a:t>
            </a:r>
          </a:p>
        </p:txBody>
      </p:sp>
      <p:sp>
        <p:nvSpPr>
          <p:cNvPr id="2" name="Content Placeholder 1"/>
          <p:cNvSpPr>
            <a:spLocks noGrp="1"/>
          </p:cNvSpPr>
          <p:nvPr>
            <p:ph idx="1"/>
          </p:nvPr>
        </p:nvSpPr>
        <p:spPr>
          <a:xfrm>
            <a:off x="1329044" y="2288706"/>
            <a:ext cx="2860964" cy="4351338"/>
          </a:xfrm>
        </p:spPr>
        <p:txBody>
          <a:bodyPr/>
          <a:lstStyle/>
          <a:p>
            <a:r>
              <a:rPr lang="en-GB" dirty="0"/>
              <a:t>Homework menus</a:t>
            </a:r>
          </a:p>
          <a:p>
            <a:r>
              <a:rPr lang="en-GB" dirty="0"/>
              <a:t>Spelling sheets</a:t>
            </a:r>
          </a:p>
          <a:p>
            <a:r>
              <a:rPr lang="en-GB" dirty="0"/>
              <a:t>Reading Records</a:t>
            </a:r>
          </a:p>
          <a:p>
            <a:r>
              <a:rPr lang="en-GB" dirty="0"/>
              <a:t>Times Tables Rock Stars and other sites</a:t>
            </a:r>
          </a:p>
        </p:txBody>
      </p:sp>
      <p:pic>
        <p:nvPicPr>
          <p:cNvPr id="5" name="Picture 4">
            <a:extLst>
              <a:ext uri="{FF2B5EF4-FFF2-40B4-BE49-F238E27FC236}">
                <a16:creationId xmlns:a16="http://schemas.microsoft.com/office/drawing/2014/main" id="{9693C374-F41E-4ABC-AE45-AE018E53045F}"/>
              </a:ext>
            </a:extLst>
          </p:cNvPr>
          <p:cNvPicPr>
            <a:picLocks noChangeAspect="1"/>
          </p:cNvPicPr>
          <p:nvPr/>
        </p:nvPicPr>
        <p:blipFill>
          <a:blip r:embed="rId2"/>
          <a:stretch>
            <a:fillRect/>
          </a:stretch>
        </p:blipFill>
        <p:spPr>
          <a:xfrm>
            <a:off x="6096000" y="463708"/>
            <a:ext cx="4426226" cy="6148933"/>
          </a:xfrm>
          <a:prstGeom prst="rect">
            <a:avLst/>
          </a:prstGeom>
        </p:spPr>
      </p:pic>
    </p:spTree>
    <p:extLst>
      <p:ext uri="{BB962C8B-B14F-4D97-AF65-F5344CB8AC3E}">
        <p14:creationId xmlns:p14="http://schemas.microsoft.com/office/powerpoint/2010/main" val="285426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864678"/>
            <a:ext cx="10515600" cy="1325563"/>
          </a:xfrm>
        </p:spPr>
        <p:txBody>
          <a:bodyPr/>
          <a:lstStyle/>
          <a:p>
            <a:pPr algn="ctr"/>
            <a:r>
              <a:rPr lang="en-GB" b="1" dirty="0">
                <a:solidFill>
                  <a:schemeClr val="accent5"/>
                </a:solidFill>
              </a:rPr>
              <a:t>Questions?</a:t>
            </a:r>
          </a:p>
        </p:txBody>
      </p:sp>
      <p:pic>
        <p:nvPicPr>
          <p:cNvPr id="5" name="Picture 4" descr="\\hjs.school\adminData$\vholmes\Downloads\Logo (1).png">
            <a:extLst>
              <a:ext uri="{FF2B5EF4-FFF2-40B4-BE49-F238E27FC236}">
                <a16:creationId xmlns:a16="http://schemas.microsoft.com/office/drawing/2014/main" id="{FD45E1E8-7CE0-475F-BDFE-A1FA658B7DC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7019" y="4993322"/>
            <a:ext cx="4017962" cy="1656715"/>
          </a:xfrm>
          <a:prstGeom prst="rect">
            <a:avLst/>
          </a:prstGeom>
          <a:noFill/>
          <a:ln>
            <a:noFill/>
          </a:ln>
        </p:spPr>
      </p:pic>
    </p:spTree>
    <p:extLst>
      <p:ext uri="{BB962C8B-B14F-4D97-AF65-F5344CB8AC3E}">
        <p14:creationId xmlns:p14="http://schemas.microsoft.com/office/powerpoint/2010/main" val="2006096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389" y="107430"/>
            <a:ext cx="10515600" cy="1325563"/>
          </a:xfrm>
        </p:spPr>
        <p:txBody>
          <a:bodyPr/>
          <a:lstStyle/>
          <a:p>
            <a:pPr algn="ctr"/>
            <a:r>
              <a:rPr lang="en-GB" b="1" dirty="0">
                <a:solidFill>
                  <a:schemeClr val="accent5"/>
                </a:solidFill>
              </a:rPr>
              <a:t>Year 3 and 4 Team</a:t>
            </a:r>
            <a:endParaRPr lang="en-GB" dirty="0"/>
          </a:p>
        </p:txBody>
      </p:sp>
      <p:sp>
        <p:nvSpPr>
          <p:cNvPr id="3" name="Content Placeholder 2"/>
          <p:cNvSpPr>
            <a:spLocks noGrp="1"/>
          </p:cNvSpPr>
          <p:nvPr>
            <p:ph idx="1"/>
          </p:nvPr>
        </p:nvSpPr>
        <p:spPr>
          <a:xfrm>
            <a:off x="546561" y="1341553"/>
            <a:ext cx="4806835" cy="5167312"/>
          </a:xfrm>
        </p:spPr>
        <p:txBody>
          <a:bodyPr>
            <a:normAutofit/>
          </a:bodyPr>
          <a:lstStyle/>
          <a:p>
            <a:pPr marL="0" indent="0">
              <a:buNone/>
            </a:pPr>
            <a:r>
              <a:rPr lang="en-GB" u="sng" dirty="0"/>
              <a:t>Class Teachers</a:t>
            </a:r>
          </a:p>
          <a:p>
            <a:pPr marL="0" indent="0">
              <a:buNone/>
            </a:pPr>
            <a:r>
              <a:rPr lang="en-GB" dirty="0"/>
              <a:t>Holly – Mrs </a:t>
            </a:r>
            <a:r>
              <a:rPr lang="en-GB" dirty="0" err="1"/>
              <a:t>Bistram</a:t>
            </a:r>
            <a:r>
              <a:rPr lang="en-GB" dirty="0"/>
              <a:t>	 </a:t>
            </a:r>
          </a:p>
          <a:p>
            <a:pPr marL="0" indent="0">
              <a:buNone/>
            </a:pPr>
            <a:r>
              <a:rPr lang="en-GB" dirty="0"/>
              <a:t>Chestnut – Miss Patel</a:t>
            </a:r>
          </a:p>
          <a:p>
            <a:pPr marL="0" indent="0">
              <a:buNone/>
            </a:pPr>
            <a:r>
              <a:rPr lang="en-GB" dirty="0"/>
              <a:t>Ash – Mr Holliday and Mrs Root</a:t>
            </a:r>
          </a:p>
          <a:p>
            <a:pPr marL="0" indent="0">
              <a:buNone/>
            </a:pPr>
            <a:endParaRPr lang="en-GB" dirty="0"/>
          </a:p>
          <a:p>
            <a:pPr marL="0" indent="0">
              <a:buNone/>
            </a:pPr>
            <a:endParaRPr lang="en-GB" dirty="0"/>
          </a:p>
        </p:txBody>
      </p:sp>
      <p:sp>
        <p:nvSpPr>
          <p:cNvPr id="4" name="Content Placeholder 2"/>
          <p:cNvSpPr txBox="1">
            <a:spLocks/>
          </p:cNvSpPr>
          <p:nvPr/>
        </p:nvSpPr>
        <p:spPr>
          <a:xfrm>
            <a:off x="546560" y="4174591"/>
            <a:ext cx="4806835" cy="5167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u="sng" dirty="0"/>
              <a:t>Support Staff</a:t>
            </a:r>
          </a:p>
          <a:p>
            <a:pPr marL="0" indent="0">
              <a:buFont typeface="Arial" panose="020B0604020202020204" pitchFamily="34" charset="0"/>
              <a:buNone/>
            </a:pPr>
            <a:r>
              <a:rPr lang="en-GB" dirty="0"/>
              <a:t>Holly - Miss King</a:t>
            </a:r>
          </a:p>
          <a:p>
            <a:pPr marL="0" indent="0">
              <a:buFont typeface="Arial" panose="020B0604020202020204" pitchFamily="34" charset="0"/>
              <a:buNone/>
            </a:pPr>
            <a:r>
              <a:rPr lang="en-GB" dirty="0"/>
              <a:t>Chestnut - Mrs Hanley</a:t>
            </a:r>
          </a:p>
          <a:p>
            <a:pPr marL="0" indent="0">
              <a:buFont typeface="Arial" panose="020B0604020202020204" pitchFamily="34" charset="0"/>
              <a:buNone/>
            </a:pPr>
            <a:r>
              <a:rPr lang="en-GB" dirty="0"/>
              <a:t>Ash – Mrs Oosthuizen</a:t>
            </a:r>
          </a:p>
        </p:txBody>
      </p:sp>
      <p:sp>
        <p:nvSpPr>
          <p:cNvPr id="6" name="Rectangle 5"/>
          <p:cNvSpPr/>
          <p:nvPr/>
        </p:nvSpPr>
        <p:spPr>
          <a:xfrm>
            <a:off x="6386946" y="2581536"/>
            <a:ext cx="4937759" cy="1384995"/>
          </a:xfrm>
          <a:prstGeom prst="rect">
            <a:avLst/>
          </a:prstGeom>
        </p:spPr>
        <p:txBody>
          <a:bodyPr wrap="square">
            <a:spAutoFit/>
          </a:bodyPr>
          <a:lstStyle/>
          <a:p>
            <a:r>
              <a:rPr lang="en-GB" sz="2800" u="sng" dirty="0"/>
              <a:t>Specialist Teachers</a:t>
            </a:r>
          </a:p>
          <a:p>
            <a:r>
              <a:rPr lang="en-GB" sz="2800" dirty="0"/>
              <a:t>PE - Jack</a:t>
            </a:r>
          </a:p>
          <a:p>
            <a:r>
              <a:rPr lang="en-GB" sz="2800" dirty="0"/>
              <a:t>Music -Mrs Osborne</a:t>
            </a:r>
          </a:p>
        </p:txBody>
      </p:sp>
      <p:pic>
        <p:nvPicPr>
          <p:cNvPr id="7" name="Picture 6" descr="\\hjs.school\adminData$\vholmes\Downloads\Logo (1).png">
            <a:extLst>
              <a:ext uri="{FF2B5EF4-FFF2-40B4-BE49-F238E27FC236}">
                <a16:creationId xmlns:a16="http://schemas.microsoft.com/office/drawing/2014/main" id="{164CBCBD-76C1-4F78-8B41-CBE2BC6E887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1" y="4701222"/>
            <a:ext cx="4017962" cy="1656715"/>
          </a:xfrm>
          <a:prstGeom prst="rect">
            <a:avLst/>
          </a:prstGeom>
          <a:noFill/>
          <a:ln>
            <a:noFill/>
          </a:ln>
        </p:spPr>
      </p:pic>
    </p:spTree>
    <p:extLst>
      <p:ext uri="{BB962C8B-B14F-4D97-AF65-F5344CB8AC3E}">
        <p14:creationId xmlns:p14="http://schemas.microsoft.com/office/powerpoint/2010/main" val="3372732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solidFill>
              </a:rPr>
              <a:t>School Vision</a:t>
            </a:r>
          </a:p>
        </p:txBody>
      </p:sp>
      <p:pic>
        <p:nvPicPr>
          <p:cNvPr id="5" name="Picture 4" descr="\\hjs.school\adminData$\vholmes\Downloads\Logo (1).png">
            <a:extLst>
              <a:ext uri="{FF2B5EF4-FFF2-40B4-BE49-F238E27FC236}">
                <a16:creationId xmlns:a16="http://schemas.microsoft.com/office/drawing/2014/main" id="{D1CEDD49-1B82-4A3C-84B8-D6471C707D6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7019" y="4967922"/>
            <a:ext cx="4017962" cy="1656715"/>
          </a:xfrm>
          <a:prstGeom prst="rect">
            <a:avLst/>
          </a:prstGeom>
          <a:noFill/>
          <a:ln>
            <a:noFill/>
          </a:ln>
        </p:spPr>
      </p:pic>
      <p:sp>
        <p:nvSpPr>
          <p:cNvPr id="4" name="Rectangle 3">
            <a:extLst>
              <a:ext uri="{FF2B5EF4-FFF2-40B4-BE49-F238E27FC236}">
                <a16:creationId xmlns:a16="http://schemas.microsoft.com/office/drawing/2014/main" id="{F7851BA6-25BF-47CC-8137-A7049681FF7F}"/>
              </a:ext>
            </a:extLst>
          </p:cNvPr>
          <p:cNvSpPr/>
          <p:nvPr/>
        </p:nvSpPr>
        <p:spPr>
          <a:xfrm>
            <a:off x="1092200" y="1690688"/>
            <a:ext cx="10168467" cy="3046988"/>
          </a:xfrm>
          <a:prstGeom prst="rect">
            <a:avLst/>
          </a:prstGeom>
        </p:spPr>
        <p:txBody>
          <a:bodyPr wrap="square">
            <a:spAutoFit/>
          </a:bodyPr>
          <a:lstStyle/>
          <a:p>
            <a:pPr algn="ctr"/>
            <a:r>
              <a:rPr lang="en-GB" sz="3200" dirty="0">
                <a:solidFill>
                  <a:srgbClr val="072A50"/>
                </a:solidFill>
              </a:rPr>
              <a:t>At Holland Junior School, we are a happy, friendly and caring school at the heart of our community. Hand in hand with our families, we have high expectations which nurture the successes, growth and happiness of every child. Children will leave our school with lasting memories and the skills to blossom in their future.</a:t>
            </a:r>
            <a:endParaRPr lang="en-GB" sz="3200" dirty="0"/>
          </a:p>
        </p:txBody>
      </p:sp>
    </p:spTree>
    <p:extLst>
      <p:ext uri="{BB962C8B-B14F-4D97-AF65-F5344CB8AC3E}">
        <p14:creationId xmlns:p14="http://schemas.microsoft.com/office/powerpoint/2010/main" val="3216483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867"/>
            <a:ext cx="10515600" cy="1325563"/>
          </a:xfrm>
        </p:spPr>
        <p:txBody>
          <a:bodyPr/>
          <a:lstStyle/>
          <a:p>
            <a:r>
              <a:rPr lang="en-GB" b="1" dirty="0">
                <a:solidFill>
                  <a:schemeClr val="accent5"/>
                </a:solidFill>
              </a:rPr>
              <a:t>               Soft Start Morning 8:30 – 9:00</a:t>
            </a:r>
            <a:endParaRPr lang="en-GB" dirty="0"/>
          </a:p>
        </p:txBody>
      </p:sp>
      <p:sp>
        <p:nvSpPr>
          <p:cNvPr id="3" name="Content Placeholder 2"/>
          <p:cNvSpPr>
            <a:spLocks noGrp="1"/>
          </p:cNvSpPr>
          <p:nvPr>
            <p:ph idx="1"/>
          </p:nvPr>
        </p:nvSpPr>
        <p:spPr>
          <a:xfrm>
            <a:off x="736600" y="1253331"/>
            <a:ext cx="10515600" cy="4351338"/>
          </a:xfrm>
        </p:spPr>
        <p:txBody>
          <a:bodyPr>
            <a:normAutofit fontScale="92500" lnSpcReduction="20000"/>
          </a:bodyPr>
          <a:lstStyle/>
          <a:p>
            <a:pPr marL="0" indent="0">
              <a:buNone/>
            </a:pPr>
            <a:r>
              <a:rPr lang="en-GB" dirty="0"/>
              <a:t>At Holland Junior School we believe that in order to expect positive and respectful communication, we need to model and provide opportunities for it within our school day.  Our soft start gives children time to settle, teachers and teaching assistants time to catch up with the children’s lives and allows them to feel happy and safe before we start learning. </a:t>
            </a:r>
          </a:p>
          <a:p>
            <a:pPr marL="0" indent="0">
              <a:buNone/>
            </a:pPr>
            <a:r>
              <a:rPr lang="en-GB" dirty="0"/>
              <a:t>Once they come into their room there will be music playing, questions on the whiteboard, books to read, and occasional curriculum catch up tasks to do. </a:t>
            </a:r>
          </a:p>
          <a:p>
            <a:pPr marL="0" indent="0">
              <a:buNone/>
            </a:pPr>
            <a:r>
              <a:rPr lang="en-GB" dirty="0"/>
              <a:t>Teachers and support staff in the room play a crucial role. They engage with children, support children's excitement of learning for the day and tutor. This morning routine is fundamental to driving Holland Junior School ethos as it develops independence, positive communication and well-being of every child.</a:t>
            </a:r>
          </a:p>
        </p:txBody>
      </p:sp>
      <p:pic>
        <p:nvPicPr>
          <p:cNvPr id="5" name="Picture 4" descr="\\hjs.school\adminData$\vholmes\Downloads\Logo (1).png">
            <a:extLst>
              <a:ext uri="{FF2B5EF4-FFF2-40B4-BE49-F238E27FC236}">
                <a16:creationId xmlns:a16="http://schemas.microsoft.com/office/drawing/2014/main" id="{D6BEE640-15C8-46E8-AA39-5334C94DDD8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8130" y="5201285"/>
            <a:ext cx="4017962" cy="1656715"/>
          </a:xfrm>
          <a:prstGeom prst="rect">
            <a:avLst/>
          </a:prstGeom>
          <a:noFill/>
          <a:ln>
            <a:noFill/>
          </a:ln>
        </p:spPr>
      </p:pic>
    </p:spTree>
    <p:extLst>
      <p:ext uri="{BB962C8B-B14F-4D97-AF65-F5344CB8AC3E}">
        <p14:creationId xmlns:p14="http://schemas.microsoft.com/office/powerpoint/2010/main" val="3930318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0D6FA7-0EEB-4842-B6C4-0931EB0E0BB8}"/>
              </a:ext>
            </a:extLst>
          </p:cNvPr>
          <p:cNvPicPr>
            <a:picLocks noChangeAspect="1"/>
          </p:cNvPicPr>
          <p:nvPr/>
        </p:nvPicPr>
        <p:blipFill>
          <a:blip r:embed="rId2"/>
          <a:stretch>
            <a:fillRect/>
          </a:stretch>
        </p:blipFill>
        <p:spPr>
          <a:xfrm>
            <a:off x="1814286" y="1369538"/>
            <a:ext cx="9168039" cy="5144655"/>
          </a:xfrm>
          <a:prstGeom prst="rect">
            <a:avLst/>
          </a:prstGeom>
        </p:spPr>
      </p:pic>
      <p:sp>
        <p:nvSpPr>
          <p:cNvPr id="3" name="TextBox 2">
            <a:extLst>
              <a:ext uri="{FF2B5EF4-FFF2-40B4-BE49-F238E27FC236}">
                <a16:creationId xmlns:a16="http://schemas.microsoft.com/office/drawing/2014/main" id="{FB0201E6-0908-44D6-8D89-A2FEFB909E7F}"/>
              </a:ext>
            </a:extLst>
          </p:cNvPr>
          <p:cNvSpPr txBox="1"/>
          <p:nvPr/>
        </p:nvSpPr>
        <p:spPr>
          <a:xfrm>
            <a:off x="2670628" y="343807"/>
            <a:ext cx="7455354" cy="584775"/>
          </a:xfrm>
          <a:prstGeom prst="rect">
            <a:avLst/>
          </a:prstGeom>
          <a:noFill/>
        </p:spPr>
        <p:txBody>
          <a:bodyPr wrap="square" rtlCol="0">
            <a:spAutoFit/>
          </a:bodyPr>
          <a:lstStyle/>
          <a:p>
            <a:r>
              <a:rPr lang="en-GB" sz="3200" dirty="0">
                <a:solidFill>
                  <a:srgbClr val="7030A0"/>
                </a:solidFill>
              </a:rPr>
              <a:t>An example of our morning activity board</a:t>
            </a:r>
            <a:r>
              <a:rPr lang="en-GB" dirty="0"/>
              <a:t>.</a:t>
            </a:r>
          </a:p>
        </p:txBody>
      </p:sp>
    </p:spTree>
    <p:extLst>
      <p:ext uri="{BB962C8B-B14F-4D97-AF65-F5344CB8AC3E}">
        <p14:creationId xmlns:p14="http://schemas.microsoft.com/office/powerpoint/2010/main" val="3377940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GB" b="1" dirty="0">
                <a:solidFill>
                  <a:schemeClr val="accent5"/>
                </a:solidFill>
              </a:rPr>
              <a:t>Curriculum Offer at Holland Junior School</a:t>
            </a:r>
          </a:p>
        </p:txBody>
      </p:sp>
      <p:graphicFrame>
        <p:nvGraphicFramePr>
          <p:cNvPr id="4" name="Table 3"/>
          <p:cNvGraphicFramePr>
            <a:graphicFrameLocks noGrp="1"/>
          </p:cNvGraphicFramePr>
          <p:nvPr>
            <p:extLst>
              <p:ext uri="{D42A27DB-BD31-4B8C-83A1-F6EECF244321}">
                <p14:modId xmlns:p14="http://schemas.microsoft.com/office/powerpoint/2010/main" val="1536043307"/>
              </p:ext>
            </p:extLst>
          </p:nvPr>
        </p:nvGraphicFramePr>
        <p:xfrm>
          <a:off x="1727200" y="1072459"/>
          <a:ext cx="9405258" cy="4684238"/>
        </p:xfrm>
        <a:graphic>
          <a:graphicData uri="http://schemas.openxmlformats.org/drawingml/2006/table">
            <a:tbl>
              <a:tblPr firstRow="1" bandRow="1">
                <a:tableStyleId>{5C22544A-7EE6-4342-B048-85BDC9FD1C3A}</a:tableStyleId>
              </a:tblPr>
              <a:tblGrid>
                <a:gridCol w="4702629">
                  <a:extLst>
                    <a:ext uri="{9D8B030D-6E8A-4147-A177-3AD203B41FA5}">
                      <a16:colId xmlns:a16="http://schemas.microsoft.com/office/drawing/2014/main" val="568206067"/>
                    </a:ext>
                  </a:extLst>
                </a:gridCol>
                <a:gridCol w="4702629">
                  <a:extLst>
                    <a:ext uri="{9D8B030D-6E8A-4147-A177-3AD203B41FA5}">
                      <a16:colId xmlns:a16="http://schemas.microsoft.com/office/drawing/2014/main" val="3276723374"/>
                    </a:ext>
                  </a:extLst>
                </a:gridCol>
              </a:tblGrid>
              <a:tr h="618078">
                <a:tc>
                  <a:txBody>
                    <a:bodyPr/>
                    <a:lstStyle/>
                    <a:p>
                      <a:r>
                        <a:rPr lang="en-GB" dirty="0"/>
                        <a:t>Subject</a:t>
                      </a:r>
                    </a:p>
                  </a:txBody>
                  <a:tcPr/>
                </a:tc>
                <a:tc>
                  <a:txBody>
                    <a:bodyPr/>
                    <a:lstStyle/>
                    <a:p>
                      <a:r>
                        <a:rPr lang="en-GB" dirty="0"/>
                        <a:t>Curriculum Scheme</a:t>
                      </a:r>
                    </a:p>
                  </a:txBody>
                  <a:tcPr/>
                </a:tc>
                <a:extLst>
                  <a:ext uri="{0D108BD9-81ED-4DB2-BD59-A6C34878D82A}">
                    <a16:rowId xmlns:a16="http://schemas.microsoft.com/office/drawing/2014/main" val="2504784698"/>
                  </a:ext>
                </a:extLst>
              </a:tr>
              <a:tr h="804322">
                <a:tc>
                  <a:txBody>
                    <a:bodyPr/>
                    <a:lstStyle/>
                    <a:p>
                      <a:r>
                        <a:rPr lang="en-GB" dirty="0"/>
                        <a:t>English (Reading)</a:t>
                      </a:r>
                    </a:p>
                  </a:txBody>
                  <a:tcPr/>
                </a:tc>
                <a:tc>
                  <a:txBody>
                    <a:bodyPr/>
                    <a:lstStyle/>
                    <a:p>
                      <a:r>
                        <a:rPr lang="en-GB" dirty="0"/>
                        <a:t>CUSP</a:t>
                      </a:r>
                    </a:p>
                    <a:p>
                      <a:r>
                        <a:rPr lang="en-GB" dirty="0"/>
                        <a:t>Little </a:t>
                      </a:r>
                      <a:r>
                        <a:rPr lang="en-GB" dirty="0" err="1"/>
                        <a:t>Wandle</a:t>
                      </a:r>
                      <a:r>
                        <a:rPr lang="en-GB" baseline="0" dirty="0"/>
                        <a:t> (Rapid Catch Up interventions for anyone in need of phonic intervention)</a:t>
                      </a:r>
                    </a:p>
                  </a:txBody>
                  <a:tcPr/>
                </a:tc>
                <a:extLst>
                  <a:ext uri="{0D108BD9-81ED-4DB2-BD59-A6C34878D82A}">
                    <a16:rowId xmlns:a16="http://schemas.microsoft.com/office/drawing/2014/main" val="2833127143"/>
                  </a:ext>
                </a:extLst>
              </a:tr>
              <a:tr h="393970">
                <a:tc>
                  <a:txBody>
                    <a:bodyPr/>
                    <a:lstStyle/>
                    <a:p>
                      <a:r>
                        <a:rPr lang="en-GB" dirty="0"/>
                        <a:t>English</a:t>
                      </a:r>
                      <a:r>
                        <a:rPr lang="en-GB" baseline="0" dirty="0"/>
                        <a:t> (</a:t>
                      </a:r>
                      <a:r>
                        <a:rPr lang="en-GB" dirty="0"/>
                        <a:t>Writing)</a:t>
                      </a:r>
                    </a:p>
                  </a:txBody>
                  <a:tcPr/>
                </a:tc>
                <a:tc>
                  <a:txBody>
                    <a:bodyPr/>
                    <a:lstStyle/>
                    <a:p>
                      <a:r>
                        <a:rPr lang="en-GB" dirty="0"/>
                        <a:t>CUSP</a:t>
                      </a:r>
                    </a:p>
                  </a:txBody>
                  <a:tcPr/>
                </a:tc>
                <a:extLst>
                  <a:ext uri="{0D108BD9-81ED-4DB2-BD59-A6C34878D82A}">
                    <a16:rowId xmlns:a16="http://schemas.microsoft.com/office/drawing/2014/main" val="4144759710"/>
                  </a:ext>
                </a:extLst>
              </a:tr>
              <a:tr h="393970">
                <a:tc>
                  <a:txBody>
                    <a:bodyPr/>
                    <a:lstStyle/>
                    <a:p>
                      <a:r>
                        <a:rPr lang="en-GB" dirty="0"/>
                        <a:t>Maths </a:t>
                      </a:r>
                    </a:p>
                  </a:txBody>
                  <a:tcPr/>
                </a:tc>
                <a:tc>
                  <a:txBody>
                    <a:bodyPr/>
                    <a:lstStyle/>
                    <a:p>
                      <a:r>
                        <a:rPr lang="en-GB" dirty="0"/>
                        <a:t>White Rose Maths</a:t>
                      </a:r>
                    </a:p>
                  </a:txBody>
                  <a:tcPr/>
                </a:tc>
                <a:extLst>
                  <a:ext uri="{0D108BD9-81ED-4DB2-BD59-A6C34878D82A}">
                    <a16:rowId xmlns:a16="http://schemas.microsoft.com/office/drawing/2014/main" val="3639699788"/>
                  </a:ext>
                </a:extLst>
              </a:tr>
              <a:tr h="393970">
                <a:tc>
                  <a:txBody>
                    <a:bodyPr/>
                    <a:lstStyle/>
                    <a:p>
                      <a:r>
                        <a:rPr lang="en-GB" dirty="0"/>
                        <a:t>Science, History,</a:t>
                      </a:r>
                      <a:r>
                        <a:rPr lang="en-GB" baseline="0" dirty="0"/>
                        <a:t> Geography, DT and Art</a:t>
                      </a:r>
                      <a:endParaRPr lang="en-GB" dirty="0"/>
                    </a:p>
                  </a:txBody>
                  <a:tcPr/>
                </a:tc>
                <a:tc>
                  <a:txBody>
                    <a:bodyPr/>
                    <a:lstStyle/>
                    <a:p>
                      <a:r>
                        <a:rPr lang="en-GB" dirty="0"/>
                        <a:t>IPC</a:t>
                      </a:r>
                    </a:p>
                  </a:txBody>
                  <a:tcPr/>
                </a:tc>
                <a:extLst>
                  <a:ext uri="{0D108BD9-81ED-4DB2-BD59-A6C34878D82A}">
                    <a16:rowId xmlns:a16="http://schemas.microsoft.com/office/drawing/2014/main" val="2043716793"/>
                  </a:ext>
                </a:extLst>
              </a:tr>
              <a:tr h="393970">
                <a:tc>
                  <a:txBody>
                    <a:bodyPr/>
                    <a:lstStyle/>
                    <a:p>
                      <a:r>
                        <a:rPr lang="en-GB" dirty="0"/>
                        <a:t>French</a:t>
                      </a:r>
                    </a:p>
                  </a:txBody>
                  <a:tcPr/>
                </a:tc>
                <a:tc>
                  <a:txBody>
                    <a:bodyPr/>
                    <a:lstStyle/>
                    <a:p>
                      <a:r>
                        <a:rPr lang="en-GB" dirty="0"/>
                        <a:t>Kapow</a:t>
                      </a:r>
                    </a:p>
                  </a:txBody>
                  <a:tcPr/>
                </a:tc>
                <a:extLst>
                  <a:ext uri="{0D108BD9-81ED-4DB2-BD59-A6C34878D82A}">
                    <a16:rowId xmlns:a16="http://schemas.microsoft.com/office/drawing/2014/main" val="3410136322"/>
                  </a:ext>
                </a:extLst>
              </a:tr>
              <a:tr h="393970">
                <a:tc>
                  <a:txBody>
                    <a:bodyPr/>
                    <a:lstStyle/>
                    <a:p>
                      <a:r>
                        <a:rPr lang="en-GB" dirty="0"/>
                        <a:t>Computing</a:t>
                      </a:r>
                    </a:p>
                  </a:txBody>
                  <a:tcPr/>
                </a:tc>
                <a:tc>
                  <a:txBody>
                    <a:bodyPr/>
                    <a:lstStyle/>
                    <a:p>
                      <a:r>
                        <a:rPr lang="en-GB" dirty="0"/>
                        <a:t>NCCE</a:t>
                      </a:r>
                    </a:p>
                  </a:txBody>
                  <a:tcPr/>
                </a:tc>
                <a:extLst>
                  <a:ext uri="{0D108BD9-81ED-4DB2-BD59-A6C34878D82A}">
                    <a16:rowId xmlns:a16="http://schemas.microsoft.com/office/drawing/2014/main" val="229537144"/>
                  </a:ext>
                </a:extLst>
              </a:tr>
              <a:tr h="393970">
                <a:tc>
                  <a:txBody>
                    <a:bodyPr/>
                    <a:lstStyle/>
                    <a:p>
                      <a:r>
                        <a:rPr lang="en-GB" dirty="0"/>
                        <a:t>PE</a:t>
                      </a:r>
                    </a:p>
                  </a:txBody>
                  <a:tcPr/>
                </a:tc>
                <a:tc>
                  <a:txBody>
                    <a:bodyPr/>
                    <a:lstStyle/>
                    <a:p>
                      <a:r>
                        <a:rPr lang="en-GB" dirty="0"/>
                        <a:t>PE PRO</a:t>
                      </a:r>
                    </a:p>
                  </a:txBody>
                  <a:tcPr/>
                </a:tc>
                <a:extLst>
                  <a:ext uri="{0D108BD9-81ED-4DB2-BD59-A6C34878D82A}">
                    <a16:rowId xmlns:a16="http://schemas.microsoft.com/office/drawing/2014/main" val="3801569845"/>
                  </a:ext>
                </a:extLst>
              </a:tr>
              <a:tr h="393970">
                <a:tc>
                  <a:txBody>
                    <a:bodyPr/>
                    <a:lstStyle/>
                    <a:p>
                      <a:r>
                        <a:rPr lang="en-GB" dirty="0"/>
                        <a:t>RE</a:t>
                      </a:r>
                    </a:p>
                  </a:txBody>
                  <a:tcPr/>
                </a:tc>
                <a:tc>
                  <a:txBody>
                    <a:bodyPr/>
                    <a:lstStyle/>
                    <a:p>
                      <a:r>
                        <a:rPr lang="en-GB" dirty="0"/>
                        <a:t>Bexley Scheme</a:t>
                      </a:r>
                    </a:p>
                  </a:txBody>
                  <a:tcPr/>
                </a:tc>
                <a:extLst>
                  <a:ext uri="{0D108BD9-81ED-4DB2-BD59-A6C34878D82A}">
                    <a16:rowId xmlns:a16="http://schemas.microsoft.com/office/drawing/2014/main" val="2703784013"/>
                  </a:ext>
                </a:extLst>
              </a:tr>
              <a:tr h="393970">
                <a:tc>
                  <a:txBody>
                    <a:bodyPr/>
                    <a:lstStyle/>
                    <a:p>
                      <a:r>
                        <a:rPr lang="en-GB" dirty="0"/>
                        <a:t>PSHE</a:t>
                      </a:r>
                    </a:p>
                  </a:txBody>
                  <a:tcPr/>
                </a:tc>
                <a:tc>
                  <a:txBody>
                    <a:bodyPr/>
                    <a:lstStyle/>
                    <a:p>
                      <a:r>
                        <a:rPr lang="en-GB" dirty="0"/>
                        <a:t>IPC and Kapow</a:t>
                      </a:r>
                    </a:p>
                  </a:txBody>
                  <a:tcPr/>
                </a:tc>
                <a:extLst>
                  <a:ext uri="{0D108BD9-81ED-4DB2-BD59-A6C34878D82A}">
                    <a16:rowId xmlns:a16="http://schemas.microsoft.com/office/drawing/2014/main" val="171915934"/>
                  </a:ext>
                </a:extLst>
              </a:tr>
            </a:tbl>
          </a:graphicData>
        </a:graphic>
      </p:graphicFrame>
      <p:pic>
        <p:nvPicPr>
          <p:cNvPr id="6" name="Picture 5" descr="\\hjs.school\adminData$\vholmes\Downloads\Logo (1).png">
            <a:extLst>
              <a:ext uri="{FF2B5EF4-FFF2-40B4-BE49-F238E27FC236}">
                <a16:creationId xmlns:a16="http://schemas.microsoft.com/office/drawing/2014/main" id="{3C7857E3-A952-4581-ABC5-E5F7A559B21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3599" y="5837873"/>
            <a:ext cx="3253581" cy="1020127"/>
          </a:xfrm>
          <a:prstGeom prst="rect">
            <a:avLst/>
          </a:prstGeom>
          <a:noFill/>
          <a:ln>
            <a:noFill/>
          </a:ln>
        </p:spPr>
      </p:pic>
    </p:spTree>
    <p:extLst>
      <p:ext uri="{BB962C8B-B14F-4D97-AF65-F5344CB8AC3E}">
        <p14:creationId xmlns:p14="http://schemas.microsoft.com/office/powerpoint/2010/main" val="1947151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411"/>
            <a:ext cx="10515600" cy="1325563"/>
          </a:xfrm>
        </p:spPr>
        <p:txBody>
          <a:bodyPr/>
          <a:lstStyle/>
          <a:p>
            <a:pPr algn="ctr"/>
            <a:r>
              <a:rPr lang="en-GB" b="1" dirty="0">
                <a:solidFill>
                  <a:schemeClr val="accent5"/>
                </a:solidFill>
              </a:rPr>
              <a:t>English</a:t>
            </a:r>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p:txBody>
      </p:sp>
      <p:sp>
        <p:nvSpPr>
          <p:cNvPr id="10" name="Content Placeholder 2"/>
          <p:cNvSpPr txBox="1">
            <a:spLocks/>
          </p:cNvSpPr>
          <p:nvPr/>
        </p:nvSpPr>
        <p:spPr>
          <a:xfrm>
            <a:off x="332340" y="1207106"/>
            <a:ext cx="5290060" cy="2401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In Guided Reading, our book we will be reading is The Queen’s Nose by Dick King Smith. </a:t>
            </a:r>
            <a:endParaRPr lang="en-GB" dirty="0"/>
          </a:p>
        </p:txBody>
      </p:sp>
      <p:pic>
        <p:nvPicPr>
          <p:cNvPr id="4" name="Picture 3"/>
          <p:cNvPicPr>
            <a:picLocks noChangeAspect="1"/>
          </p:cNvPicPr>
          <p:nvPr/>
        </p:nvPicPr>
        <p:blipFill rotWithShape="1">
          <a:blip r:embed="rId2"/>
          <a:srcRect l="49545" t="25882" b="47940"/>
          <a:stretch/>
        </p:blipFill>
        <p:spPr>
          <a:xfrm>
            <a:off x="6551195" y="1552381"/>
            <a:ext cx="4347246" cy="1268750"/>
          </a:xfrm>
          <a:prstGeom prst="rect">
            <a:avLst/>
          </a:prstGeom>
        </p:spPr>
      </p:pic>
      <p:sp>
        <p:nvSpPr>
          <p:cNvPr id="6" name="TextBox 5"/>
          <p:cNvSpPr txBox="1"/>
          <p:nvPr/>
        </p:nvSpPr>
        <p:spPr>
          <a:xfrm>
            <a:off x="6517634" y="3190130"/>
            <a:ext cx="4380807" cy="1754326"/>
          </a:xfrm>
          <a:prstGeom prst="rect">
            <a:avLst/>
          </a:prstGeom>
          <a:noFill/>
        </p:spPr>
        <p:txBody>
          <a:bodyPr wrap="square" rtlCol="0">
            <a:spAutoFit/>
          </a:bodyPr>
          <a:lstStyle/>
          <a:p>
            <a:r>
              <a:rPr lang="en-GB" dirty="0">
                <a:latin typeface="Comic Sans MS" panose="030F0702030302020204" pitchFamily="66" charset="0"/>
              </a:rPr>
              <a:t>In English we started by looking at different poetic devices and wrote and performed haikus and cinquains. We are moving onto persuasive adverts this week and then will be looking at diary entries</a:t>
            </a:r>
            <a:r>
              <a:rPr lang="en-GB" dirty="0"/>
              <a:t>.</a:t>
            </a:r>
          </a:p>
        </p:txBody>
      </p:sp>
      <p:pic>
        <p:nvPicPr>
          <p:cNvPr id="9" name="Picture 8" descr="\\hjs.school\adminData$\vholmes\Downloads\Logo (1).png">
            <a:extLst>
              <a:ext uri="{FF2B5EF4-FFF2-40B4-BE49-F238E27FC236}">
                <a16:creationId xmlns:a16="http://schemas.microsoft.com/office/drawing/2014/main" id="{9BB942B8-A7D7-4233-B8D0-5D3FFD4D946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9219" y="5775453"/>
            <a:ext cx="3228986" cy="1029113"/>
          </a:xfrm>
          <a:prstGeom prst="rect">
            <a:avLst/>
          </a:prstGeom>
          <a:noFill/>
          <a:ln>
            <a:noFill/>
          </a:ln>
        </p:spPr>
      </p:pic>
      <p:pic>
        <p:nvPicPr>
          <p:cNvPr id="7" name="Picture 6">
            <a:extLst>
              <a:ext uri="{FF2B5EF4-FFF2-40B4-BE49-F238E27FC236}">
                <a16:creationId xmlns:a16="http://schemas.microsoft.com/office/drawing/2014/main" id="{FC2B3FF0-B438-4918-B43D-FDFB4AF87EC1}"/>
              </a:ext>
            </a:extLst>
          </p:cNvPr>
          <p:cNvPicPr>
            <a:picLocks noChangeAspect="1"/>
          </p:cNvPicPr>
          <p:nvPr/>
        </p:nvPicPr>
        <p:blipFill>
          <a:blip r:embed="rId4"/>
          <a:stretch>
            <a:fillRect/>
          </a:stretch>
        </p:blipFill>
        <p:spPr>
          <a:xfrm>
            <a:off x="332340" y="2451882"/>
            <a:ext cx="2012383" cy="3098823"/>
          </a:xfrm>
          <a:prstGeom prst="rect">
            <a:avLst/>
          </a:prstGeom>
        </p:spPr>
      </p:pic>
      <p:pic>
        <p:nvPicPr>
          <p:cNvPr id="11" name="Picture 10">
            <a:extLst>
              <a:ext uri="{FF2B5EF4-FFF2-40B4-BE49-F238E27FC236}">
                <a16:creationId xmlns:a16="http://schemas.microsoft.com/office/drawing/2014/main" id="{BA0DA149-867A-443F-ADBC-B9227A621D21}"/>
              </a:ext>
            </a:extLst>
          </p:cNvPr>
          <p:cNvPicPr>
            <a:picLocks noChangeAspect="1"/>
          </p:cNvPicPr>
          <p:nvPr/>
        </p:nvPicPr>
        <p:blipFill>
          <a:blip r:embed="rId5"/>
          <a:stretch>
            <a:fillRect/>
          </a:stretch>
        </p:blipFill>
        <p:spPr>
          <a:xfrm>
            <a:off x="2685845" y="2407875"/>
            <a:ext cx="1745333" cy="3513259"/>
          </a:xfrm>
          <a:prstGeom prst="rect">
            <a:avLst/>
          </a:prstGeom>
        </p:spPr>
      </p:pic>
    </p:spTree>
    <p:extLst>
      <p:ext uri="{BB962C8B-B14F-4D97-AF65-F5344CB8AC3E}">
        <p14:creationId xmlns:p14="http://schemas.microsoft.com/office/powerpoint/2010/main" val="3500174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621" y="153973"/>
            <a:ext cx="10515600" cy="1325563"/>
          </a:xfrm>
        </p:spPr>
        <p:txBody>
          <a:bodyPr/>
          <a:lstStyle/>
          <a:p>
            <a:pPr algn="ctr"/>
            <a:r>
              <a:rPr lang="en-GB" b="1" dirty="0">
                <a:solidFill>
                  <a:schemeClr val="accent5"/>
                </a:solidFill>
              </a:rPr>
              <a:t>Maths</a:t>
            </a:r>
          </a:p>
        </p:txBody>
      </p:sp>
      <p:sp>
        <p:nvSpPr>
          <p:cNvPr id="3" name="Content Placeholder 2"/>
          <p:cNvSpPr>
            <a:spLocks noGrp="1"/>
          </p:cNvSpPr>
          <p:nvPr>
            <p:ph idx="1"/>
          </p:nvPr>
        </p:nvSpPr>
        <p:spPr>
          <a:xfrm>
            <a:off x="747889" y="1291404"/>
            <a:ext cx="10515600" cy="4351338"/>
          </a:xfrm>
        </p:spPr>
        <p:txBody>
          <a:bodyPr/>
          <a:lstStyle/>
          <a:p>
            <a:pPr marL="0" indent="0">
              <a:buNone/>
            </a:pPr>
            <a:endParaRPr lang="en-GB" dirty="0"/>
          </a:p>
          <a:p>
            <a:pPr marL="0" indent="0">
              <a:buNone/>
            </a:pPr>
            <a:endParaRPr lang="en-GB" dirty="0"/>
          </a:p>
        </p:txBody>
      </p:sp>
      <p:sp>
        <p:nvSpPr>
          <p:cNvPr id="9" name="Rounded Rectangle 8"/>
          <p:cNvSpPr/>
          <p:nvPr/>
        </p:nvSpPr>
        <p:spPr>
          <a:xfrm>
            <a:off x="4552897" y="1033426"/>
            <a:ext cx="2562577" cy="14176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Every lesson, children are exposed to fluency, reasoning and problem solving.</a:t>
            </a:r>
          </a:p>
        </p:txBody>
      </p:sp>
      <p:sp>
        <p:nvSpPr>
          <p:cNvPr id="12" name="Rounded Rectangle 11"/>
          <p:cNvSpPr/>
          <p:nvPr/>
        </p:nvSpPr>
        <p:spPr>
          <a:xfrm>
            <a:off x="4552897" y="2571256"/>
            <a:ext cx="2562577" cy="30111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These challenge questions are designed to make the children explain their reasoning, often requiring them to explain how they got to their answer.</a:t>
            </a:r>
          </a:p>
        </p:txBody>
      </p:sp>
      <p:pic>
        <p:nvPicPr>
          <p:cNvPr id="5" name="Picture 4"/>
          <p:cNvPicPr>
            <a:picLocks noChangeAspect="1"/>
          </p:cNvPicPr>
          <p:nvPr/>
        </p:nvPicPr>
        <p:blipFill>
          <a:blip r:embed="rId2"/>
          <a:stretch>
            <a:fillRect/>
          </a:stretch>
        </p:blipFill>
        <p:spPr>
          <a:xfrm>
            <a:off x="7925315" y="153973"/>
            <a:ext cx="3480380" cy="2514774"/>
          </a:xfrm>
          <a:prstGeom prst="rect">
            <a:avLst/>
          </a:prstGeom>
        </p:spPr>
      </p:pic>
      <p:pic>
        <p:nvPicPr>
          <p:cNvPr id="6" name="Picture 5"/>
          <p:cNvPicPr>
            <a:picLocks noChangeAspect="1"/>
          </p:cNvPicPr>
          <p:nvPr/>
        </p:nvPicPr>
        <p:blipFill>
          <a:blip r:embed="rId3"/>
          <a:stretch>
            <a:fillRect/>
          </a:stretch>
        </p:blipFill>
        <p:spPr>
          <a:xfrm>
            <a:off x="7458058" y="2978786"/>
            <a:ext cx="4406405" cy="2745119"/>
          </a:xfrm>
          <a:prstGeom prst="rect">
            <a:avLst/>
          </a:prstGeom>
        </p:spPr>
      </p:pic>
      <p:pic>
        <p:nvPicPr>
          <p:cNvPr id="10" name="Picture 9" descr="\\hjs.school\adminData$\vholmes\Downloads\Logo (1).png">
            <a:extLst>
              <a:ext uri="{FF2B5EF4-FFF2-40B4-BE49-F238E27FC236}">
                <a16:creationId xmlns:a16="http://schemas.microsoft.com/office/drawing/2014/main" id="{0C62F515-9E40-41F8-A3D1-D366586F07F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0455" y="5747107"/>
            <a:ext cx="2847463" cy="1110893"/>
          </a:xfrm>
          <a:prstGeom prst="rect">
            <a:avLst/>
          </a:prstGeom>
          <a:noFill/>
          <a:ln>
            <a:noFill/>
          </a:ln>
        </p:spPr>
      </p:pic>
      <p:pic>
        <p:nvPicPr>
          <p:cNvPr id="7" name="Picture 6">
            <a:extLst>
              <a:ext uri="{FF2B5EF4-FFF2-40B4-BE49-F238E27FC236}">
                <a16:creationId xmlns:a16="http://schemas.microsoft.com/office/drawing/2014/main" id="{24570E3C-76E6-4CB6-885D-59BA93025285}"/>
              </a:ext>
            </a:extLst>
          </p:cNvPr>
          <p:cNvPicPr>
            <a:picLocks noChangeAspect="1"/>
          </p:cNvPicPr>
          <p:nvPr/>
        </p:nvPicPr>
        <p:blipFill>
          <a:blip r:embed="rId5"/>
          <a:stretch>
            <a:fillRect/>
          </a:stretch>
        </p:blipFill>
        <p:spPr>
          <a:xfrm>
            <a:off x="561622" y="153973"/>
            <a:ext cx="3062904" cy="4497540"/>
          </a:xfrm>
          <a:prstGeom prst="rect">
            <a:avLst/>
          </a:prstGeom>
        </p:spPr>
      </p:pic>
      <p:pic>
        <p:nvPicPr>
          <p:cNvPr id="8" name="Picture 7">
            <a:extLst>
              <a:ext uri="{FF2B5EF4-FFF2-40B4-BE49-F238E27FC236}">
                <a16:creationId xmlns:a16="http://schemas.microsoft.com/office/drawing/2014/main" id="{DCE1A32C-5F11-46BB-A5AD-E5DD14319506}"/>
              </a:ext>
            </a:extLst>
          </p:cNvPr>
          <p:cNvPicPr>
            <a:picLocks noChangeAspect="1"/>
          </p:cNvPicPr>
          <p:nvPr/>
        </p:nvPicPr>
        <p:blipFill>
          <a:blip r:embed="rId6"/>
          <a:stretch>
            <a:fillRect/>
          </a:stretch>
        </p:blipFill>
        <p:spPr>
          <a:xfrm>
            <a:off x="531312" y="4615726"/>
            <a:ext cx="3093214" cy="1631291"/>
          </a:xfrm>
          <a:prstGeom prst="rect">
            <a:avLst/>
          </a:prstGeom>
        </p:spPr>
      </p:pic>
    </p:spTree>
    <p:extLst>
      <p:ext uri="{BB962C8B-B14F-4D97-AF65-F5344CB8AC3E}">
        <p14:creationId xmlns:p14="http://schemas.microsoft.com/office/powerpoint/2010/main" val="2625350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113"/>
            <a:ext cx="10515600" cy="1325563"/>
          </a:xfrm>
        </p:spPr>
        <p:txBody>
          <a:bodyPr/>
          <a:lstStyle/>
          <a:p>
            <a:pPr algn="ctr"/>
            <a:r>
              <a:rPr lang="en-GB" b="1" dirty="0">
                <a:solidFill>
                  <a:schemeClr val="accent5"/>
                </a:solidFill>
              </a:rPr>
              <a:t>IPC Topic:  Brainwaves: Metacognition</a:t>
            </a:r>
          </a:p>
        </p:txBody>
      </p:sp>
      <p:sp>
        <p:nvSpPr>
          <p:cNvPr id="3" name="Content Placeholder 2"/>
          <p:cNvSpPr>
            <a:spLocks noGrp="1"/>
          </p:cNvSpPr>
          <p:nvPr>
            <p:ph idx="1"/>
          </p:nvPr>
        </p:nvSpPr>
        <p:spPr>
          <a:xfrm>
            <a:off x="988432" y="1057119"/>
            <a:ext cx="10515600" cy="5144898"/>
          </a:xfrm>
        </p:spPr>
        <p:txBody>
          <a:bodyPr>
            <a:normAutofit fontScale="85000" lnSpcReduction="20000"/>
          </a:bodyPr>
          <a:lstStyle/>
          <a:p>
            <a:pPr marL="0" indent="0">
              <a:buNone/>
            </a:pPr>
            <a:endParaRPr lang="en-GB" dirty="0"/>
          </a:p>
          <a:p>
            <a:pPr marL="0" indent="0">
              <a:buNone/>
            </a:pPr>
            <a:r>
              <a:rPr lang="en-GB" dirty="0"/>
              <a:t>This topic involves teaching the children how we learn, how we can look after our brain and about growth mindset. </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After Brainwaves, our next unit is </a:t>
            </a:r>
            <a:r>
              <a:rPr lang="en-GB" sz="3300" dirty="0">
                <a:solidFill>
                  <a:srgbClr val="0070C0"/>
                </a:solidFill>
              </a:rPr>
              <a:t>Temples, Tombs and Treasures </a:t>
            </a:r>
            <a:r>
              <a:rPr lang="en-GB" dirty="0"/>
              <a:t>where we will be looking at and comparing Ancient Egyptians and Ancient Sumerians.</a:t>
            </a:r>
          </a:p>
        </p:txBody>
      </p:sp>
      <p:pic>
        <p:nvPicPr>
          <p:cNvPr id="4" name="Picture 3">
            <a:extLst>
              <a:ext uri="{FF2B5EF4-FFF2-40B4-BE49-F238E27FC236}">
                <a16:creationId xmlns:a16="http://schemas.microsoft.com/office/drawing/2014/main" id="{73628D84-396F-4E89-B1C9-419032EABE40}"/>
              </a:ext>
            </a:extLst>
          </p:cNvPr>
          <p:cNvPicPr>
            <a:picLocks noChangeAspect="1"/>
          </p:cNvPicPr>
          <p:nvPr/>
        </p:nvPicPr>
        <p:blipFill>
          <a:blip r:embed="rId2"/>
          <a:stretch>
            <a:fillRect/>
          </a:stretch>
        </p:blipFill>
        <p:spPr>
          <a:xfrm>
            <a:off x="1256624" y="2185696"/>
            <a:ext cx="9678751" cy="2438740"/>
          </a:xfrm>
          <a:prstGeom prst="rect">
            <a:avLst/>
          </a:prstGeom>
        </p:spPr>
      </p:pic>
    </p:spTree>
    <p:extLst>
      <p:ext uri="{BB962C8B-B14F-4D97-AF65-F5344CB8AC3E}">
        <p14:creationId xmlns:p14="http://schemas.microsoft.com/office/powerpoint/2010/main" val="11473286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1093</TotalTime>
  <Words>556</Words>
  <Application>Microsoft Office PowerPoint</Application>
  <PresentationFormat>Widescreen</PresentationFormat>
  <Paragraphs>83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Comic Sans MS</vt:lpstr>
      <vt:lpstr>Times New Roman</vt:lpstr>
      <vt:lpstr>Office Theme</vt:lpstr>
      <vt:lpstr>Good Afternoon! Welcome to Year 3 and 4 Curriculum Meeting</vt:lpstr>
      <vt:lpstr>Year 3 and 4 Team</vt:lpstr>
      <vt:lpstr>School Vision</vt:lpstr>
      <vt:lpstr>               Soft Start Morning 8:30 – 9:00</vt:lpstr>
      <vt:lpstr>PowerPoint Presentation</vt:lpstr>
      <vt:lpstr>Curriculum Offer at Holland Junior School</vt:lpstr>
      <vt:lpstr>English</vt:lpstr>
      <vt:lpstr>Maths</vt:lpstr>
      <vt:lpstr>IPC Topic:  Brainwaves: Metacognition</vt:lpstr>
      <vt:lpstr>Our Topics</vt:lpstr>
      <vt:lpstr>Curriculum Letter and Topic web</vt:lpstr>
      <vt:lpstr>Curriculum Letter and Topic web</vt:lpstr>
      <vt:lpstr>Homework</vt:lpstr>
      <vt:lpstr>Questions?</vt:lpstr>
    </vt:vector>
  </TitlesOfParts>
  <Company>Stewart Fleming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Lincoln</dc:creator>
  <cp:lastModifiedBy>Deniece Graham</cp:lastModifiedBy>
  <cp:revision>53</cp:revision>
  <dcterms:created xsi:type="dcterms:W3CDTF">2022-09-05T06:46:48Z</dcterms:created>
  <dcterms:modified xsi:type="dcterms:W3CDTF">2024-09-24T19:56:44Z</dcterms:modified>
</cp:coreProperties>
</file>