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4" r:id="rId3"/>
    <p:sldId id="262" r:id="rId4"/>
    <p:sldId id="266" r:id="rId5"/>
    <p:sldId id="265" r:id="rId6"/>
    <p:sldId id="263" r:id="rId7"/>
    <p:sldId id="278" r:id="rId8"/>
    <p:sldId id="287" r:id="rId9"/>
    <p:sldId id="257" r:id="rId10"/>
    <p:sldId id="279" r:id="rId11"/>
    <p:sldId id="280" r:id="rId12"/>
    <p:sldId id="281" r:id="rId13"/>
    <p:sldId id="282" r:id="rId14"/>
    <p:sldId id="283" r:id="rId15"/>
    <p:sldId id="284" r:id="rId16"/>
    <p:sldId id="285" r:id="rId17"/>
    <p:sldId id="286" r:id="rId18"/>
    <p:sldId id="268"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135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B95A39BB-BA69-4D50-9F9E-BB8C74D9AEB8}" type="datetimeFigureOut">
              <a:rPr lang="en-GB" smtClean="0"/>
              <a:t>24/09/2024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40" tIns="45720" rIns="91440" bIns="45720" rtlCol="0" anchor="b"/>
          <a:lstStyle>
            <a:lvl1pPr algn="r">
              <a:defRPr sz="1200"/>
            </a:lvl1pPr>
          </a:lstStyle>
          <a:p>
            <a:fld id="{878990D3-2262-4286-AE80-4DDE6A0C502B}" type="slidenum">
              <a:rPr lang="en-GB" smtClean="0"/>
              <a:t>‹#›</a:t>
            </a:fld>
            <a:endParaRPr lang="en-GB"/>
          </a:p>
        </p:txBody>
      </p:sp>
    </p:spTree>
    <p:extLst>
      <p:ext uri="{BB962C8B-B14F-4D97-AF65-F5344CB8AC3E}">
        <p14:creationId xmlns:p14="http://schemas.microsoft.com/office/powerpoint/2010/main" val="3766451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C35E2E8-8392-4ACA-82C4-12478E245FD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9EEDB-3E9A-44A4-99BD-FE482DDE1493}" type="slidenum">
              <a:rPr lang="en-GB" smtClean="0"/>
              <a:t>‹#›</a:t>
            </a:fld>
            <a:endParaRPr lang="en-GB"/>
          </a:p>
        </p:txBody>
      </p:sp>
    </p:spTree>
    <p:extLst>
      <p:ext uri="{BB962C8B-B14F-4D97-AF65-F5344CB8AC3E}">
        <p14:creationId xmlns:p14="http://schemas.microsoft.com/office/powerpoint/2010/main" val="2980880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35E2E8-8392-4ACA-82C4-12478E245FD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9EEDB-3E9A-44A4-99BD-FE482DDE1493}" type="slidenum">
              <a:rPr lang="en-GB" smtClean="0"/>
              <a:t>‹#›</a:t>
            </a:fld>
            <a:endParaRPr lang="en-GB"/>
          </a:p>
        </p:txBody>
      </p:sp>
    </p:spTree>
    <p:extLst>
      <p:ext uri="{BB962C8B-B14F-4D97-AF65-F5344CB8AC3E}">
        <p14:creationId xmlns:p14="http://schemas.microsoft.com/office/powerpoint/2010/main" val="1719937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35E2E8-8392-4ACA-82C4-12478E245FD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9EEDB-3E9A-44A4-99BD-FE482DDE1493}" type="slidenum">
              <a:rPr lang="en-GB" smtClean="0"/>
              <a:t>‹#›</a:t>
            </a:fld>
            <a:endParaRPr lang="en-GB"/>
          </a:p>
        </p:txBody>
      </p:sp>
    </p:spTree>
    <p:extLst>
      <p:ext uri="{BB962C8B-B14F-4D97-AF65-F5344CB8AC3E}">
        <p14:creationId xmlns:p14="http://schemas.microsoft.com/office/powerpoint/2010/main" val="61073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35E2E8-8392-4ACA-82C4-12478E245FD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9EEDB-3E9A-44A4-99BD-FE482DDE1493}" type="slidenum">
              <a:rPr lang="en-GB" smtClean="0"/>
              <a:t>‹#›</a:t>
            </a:fld>
            <a:endParaRPr lang="en-GB"/>
          </a:p>
        </p:txBody>
      </p:sp>
    </p:spTree>
    <p:extLst>
      <p:ext uri="{BB962C8B-B14F-4D97-AF65-F5344CB8AC3E}">
        <p14:creationId xmlns:p14="http://schemas.microsoft.com/office/powerpoint/2010/main" val="2849738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35E2E8-8392-4ACA-82C4-12478E245FD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19EEDB-3E9A-44A4-99BD-FE482DDE1493}" type="slidenum">
              <a:rPr lang="en-GB" smtClean="0"/>
              <a:t>‹#›</a:t>
            </a:fld>
            <a:endParaRPr lang="en-GB"/>
          </a:p>
        </p:txBody>
      </p:sp>
    </p:spTree>
    <p:extLst>
      <p:ext uri="{BB962C8B-B14F-4D97-AF65-F5344CB8AC3E}">
        <p14:creationId xmlns:p14="http://schemas.microsoft.com/office/powerpoint/2010/main" val="297420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C35E2E8-8392-4ACA-82C4-12478E245FDD}" type="datetimeFigureOut">
              <a:rPr lang="en-GB" smtClean="0"/>
              <a:t>24/09/2024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19EEDB-3E9A-44A4-99BD-FE482DDE1493}" type="slidenum">
              <a:rPr lang="en-GB" smtClean="0"/>
              <a:t>‹#›</a:t>
            </a:fld>
            <a:endParaRPr lang="en-GB"/>
          </a:p>
        </p:txBody>
      </p:sp>
    </p:spTree>
    <p:extLst>
      <p:ext uri="{BB962C8B-B14F-4D97-AF65-F5344CB8AC3E}">
        <p14:creationId xmlns:p14="http://schemas.microsoft.com/office/powerpoint/2010/main" val="266213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C35E2E8-8392-4ACA-82C4-12478E245FDD}" type="datetimeFigureOut">
              <a:rPr lang="en-GB" smtClean="0"/>
              <a:t>24/09/2024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119EEDB-3E9A-44A4-99BD-FE482DDE1493}" type="slidenum">
              <a:rPr lang="en-GB" smtClean="0"/>
              <a:t>‹#›</a:t>
            </a:fld>
            <a:endParaRPr lang="en-GB"/>
          </a:p>
        </p:txBody>
      </p:sp>
    </p:spTree>
    <p:extLst>
      <p:ext uri="{BB962C8B-B14F-4D97-AF65-F5344CB8AC3E}">
        <p14:creationId xmlns:p14="http://schemas.microsoft.com/office/powerpoint/2010/main" val="2928993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C35E2E8-8392-4ACA-82C4-12478E245FDD}" type="datetimeFigureOut">
              <a:rPr lang="en-GB" smtClean="0"/>
              <a:t>24/09/2024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119EEDB-3E9A-44A4-99BD-FE482DDE1493}" type="slidenum">
              <a:rPr lang="en-GB" smtClean="0"/>
              <a:t>‹#›</a:t>
            </a:fld>
            <a:endParaRPr lang="en-GB"/>
          </a:p>
        </p:txBody>
      </p:sp>
    </p:spTree>
    <p:extLst>
      <p:ext uri="{BB962C8B-B14F-4D97-AF65-F5344CB8AC3E}">
        <p14:creationId xmlns:p14="http://schemas.microsoft.com/office/powerpoint/2010/main" val="4291718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35E2E8-8392-4ACA-82C4-12478E245FDD}" type="datetimeFigureOut">
              <a:rPr lang="en-GB" smtClean="0"/>
              <a:t>24/09/2024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19EEDB-3E9A-44A4-99BD-FE482DDE1493}" type="slidenum">
              <a:rPr lang="en-GB" smtClean="0"/>
              <a:t>‹#›</a:t>
            </a:fld>
            <a:endParaRPr lang="en-GB"/>
          </a:p>
        </p:txBody>
      </p:sp>
    </p:spTree>
    <p:extLst>
      <p:ext uri="{BB962C8B-B14F-4D97-AF65-F5344CB8AC3E}">
        <p14:creationId xmlns:p14="http://schemas.microsoft.com/office/powerpoint/2010/main" val="1487986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35E2E8-8392-4ACA-82C4-12478E245FDD}" type="datetimeFigureOut">
              <a:rPr lang="en-GB" smtClean="0"/>
              <a:t>24/09/2024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19EEDB-3E9A-44A4-99BD-FE482DDE1493}" type="slidenum">
              <a:rPr lang="en-GB" smtClean="0"/>
              <a:t>‹#›</a:t>
            </a:fld>
            <a:endParaRPr lang="en-GB"/>
          </a:p>
        </p:txBody>
      </p:sp>
    </p:spTree>
    <p:extLst>
      <p:ext uri="{BB962C8B-B14F-4D97-AF65-F5344CB8AC3E}">
        <p14:creationId xmlns:p14="http://schemas.microsoft.com/office/powerpoint/2010/main" val="3582093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35E2E8-8392-4ACA-82C4-12478E245FDD}" type="datetimeFigureOut">
              <a:rPr lang="en-GB" smtClean="0"/>
              <a:t>24/09/2024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19EEDB-3E9A-44A4-99BD-FE482DDE1493}" type="slidenum">
              <a:rPr lang="en-GB" smtClean="0"/>
              <a:t>‹#›</a:t>
            </a:fld>
            <a:endParaRPr lang="en-GB"/>
          </a:p>
        </p:txBody>
      </p:sp>
    </p:spTree>
    <p:extLst>
      <p:ext uri="{BB962C8B-B14F-4D97-AF65-F5344CB8AC3E}">
        <p14:creationId xmlns:p14="http://schemas.microsoft.com/office/powerpoint/2010/main" val="370217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35E2E8-8392-4ACA-82C4-12478E245FDD}" type="datetimeFigureOut">
              <a:rPr lang="en-GB" smtClean="0"/>
              <a:t>24/09/2024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19EEDB-3E9A-44A4-99BD-FE482DDE1493}" type="slidenum">
              <a:rPr lang="en-GB" smtClean="0"/>
              <a:t>‹#›</a:t>
            </a:fld>
            <a:endParaRPr lang="en-GB"/>
          </a:p>
        </p:txBody>
      </p:sp>
    </p:spTree>
    <p:extLst>
      <p:ext uri="{BB962C8B-B14F-4D97-AF65-F5344CB8AC3E}">
        <p14:creationId xmlns:p14="http://schemas.microsoft.com/office/powerpoint/2010/main" val="4227717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3634655"/>
            <a:ext cx="9144000" cy="2387600"/>
          </a:xfrm>
        </p:spPr>
        <p:txBody>
          <a:bodyPr>
            <a:normAutofit fontScale="90000"/>
          </a:bodyPr>
          <a:lstStyle/>
          <a:p>
            <a:r>
              <a:rPr lang="en-GB" sz="5400" b="1" dirty="0">
                <a:solidFill>
                  <a:schemeClr val="accent5"/>
                </a:solidFill>
              </a:rPr>
              <a:t>Good afternoon. </a:t>
            </a:r>
            <a:br>
              <a:rPr lang="en-GB" sz="5400" b="1" dirty="0">
                <a:solidFill>
                  <a:schemeClr val="accent5"/>
                </a:solidFill>
              </a:rPr>
            </a:br>
            <a:br>
              <a:rPr lang="en-GB" sz="5400" b="1" dirty="0">
                <a:solidFill>
                  <a:schemeClr val="accent5"/>
                </a:solidFill>
              </a:rPr>
            </a:br>
            <a:br>
              <a:rPr lang="en-GB" sz="5400" b="1" dirty="0">
                <a:solidFill>
                  <a:schemeClr val="accent5"/>
                </a:solidFill>
              </a:rPr>
            </a:br>
            <a:r>
              <a:rPr lang="en-GB" sz="5400" b="1" dirty="0">
                <a:solidFill>
                  <a:schemeClr val="accent5"/>
                </a:solidFill>
              </a:rPr>
              <a:t>Welcome to Years 5/6 Curriculum Meeting</a:t>
            </a:r>
            <a:endParaRPr lang="en-GB" sz="5400" dirty="0"/>
          </a:p>
        </p:txBody>
      </p:sp>
      <p:pic>
        <p:nvPicPr>
          <p:cNvPr id="5" name="Picture 4"/>
          <p:cNvPicPr>
            <a:picLocks noChangeAspect="1"/>
          </p:cNvPicPr>
          <p:nvPr/>
        </p:nvPicPr>
        <p:blipFill>
          <a:blip r:embed="rId2"/>
          <a:stretch>
            <a:fillRect/>
          </a:stretch>
        </p:blipFill>
        <p:spPr>
          <a:xfrm>
            <a:off x="6972228" y="0"/>
            <a:ext cx="4764050" cy="1202284"/>
          </a:xfrm>
          <a:prstGeom prst="rect">
            <a:avLst/>
          </a:prstGeom>
        </p:spPr>
      </p:pic>
      <p:pic>
        <p:nvPicPr>
          <p:cNvPr id="1026" name="Picture 2" descr="https://holland.surrey.sch.uk/wp-content/uploads/2024/07/holland-logo.png">
            <a:extLst>
              <a:ext uri="{FF2B5EF4-FFF2-40B4-BE49-F238E27FC236}">
                <a16:creationId xmlns:a16="http://schemas.microsoft.com/office/drawing/2014/main" id="{F6938A4C-83FE-4EE3-9378-88C8D888F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232" y="1390361"/>
            <a:ext cx="133350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161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49382" y="431821"/>
            <a:ext cx="7098774" cy="5900153"/>
          </a:xfrm>
          <a:prstGeom prst="roundRect">
            <a:avLst/>
          </a:prstGeom>
          <a:blipFill>
            <a:blip r:embed="rId2">
              <a:alphaModFix amt="40000"/>
            </a:blip>
            <a:stretch>
              <a:fillRect/>
            </a:stretch>
          </a:blip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GB" sz="2800" b="1" u="sng" dirty="0">
                <a:ea typeface="Calibri" panose="020F0502020204030204" pitchFamily="34" charset="0"/>
                <a:cs typeface="Times New Roman" panose="02020603050405020304" pitchFamily="18" charset="0"/>
              </a:rPr>
              <a:t>French</a:t>
            </a:r>
            <a:endParaRPr lang="en-GB" sz="2800" dirty="0">
              <a:ea typeface="Calibri" panose="020F0502020204030204" pitchFamily="34" charset="0"/>
              <a:cs typeface="Times New Roman" panose="02020603050405020304" pitchFamily="18" charset="0"/>
            </a:endParaRPr>
          </a:p>
          <a:p>
            <a:pPr algn="ctr">
              <a:lnSpc>
                <a:spcPct val="107000"/>
              </a:lnSpc>
            </a:pPr>
            <a:r>
              <a:rPr lang="en-GB" sz="2800" b="1" dirty="0">
                <a:ea typeface="Calibri" panose="020F0502020204030204" pitchFamily="34" charset="0"/>
                <a:cs typeface="Times New Roman" panose="02020603050405020304" pitchFamily="18" charset="0"/>
              </a:rPr>
              <a:t>In this topic, children will learn about French transport: they will learn and apply strategies for working out the meaning of a new language, develop spontaneous speaking skills, use familiar vocabulary and language structures to describe a journey, conduct a survey and present the findings and to understand, express and justify a range of opinions. </a:t>
            </a:r>
          </a:p>
        </p:txBody>
      </p:sp>
    </p:spTree>
    <p:extLst>
      <p:ext uri="{BB962C8B-B14F-4D97-AF65-F5344CB8AC3E}">
        <p14:creationId xmlns:p14="http://schemas.microsoft.com/office/powerpoint/2010/main" val="4070984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49382" y="431821"/>
            <a:ext cx="7098774" cy="5900153"/>
          </a:xfrm>
          <a:prstGeom prst="roundRect">
            <a:avLst/>
          </a:prstGeom>
          <a:blipFill>
            <a:blip r:embed="rId2">
              <a:alphaModFix amt="40000"/>
            </a:blip>
            <a:stretch>
              <a:fillRect/>
            </a:stretch>
          </a:blip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endParaRPr lang="en-GB" sz="2800" b="1" u="sng" dirty="0">
              <a:ea typeface="Calibri" panose="020F0502020204030204" pitchFamily="34" charset="0"/>
              <a:cs typeface="Times New Roman" panose="02020603050405020304" pitchFamily="18" charset="0"/>
            </a:endParaRPr>
          </a:p>
          <a:p>
            <a:pPr algn="ctr">
              <a:lnSpc>
                <a:spcPct val="107000"/>
              </a:lnSpc>
            </a:pPr>
            <a:endParaRPr lang="en-GB" sz="2800" b="1" u="sng" dirty="0">
              <a:ea typeface="Calibri" panose="020F0502020204030204" pitchFamily="34" charset="0"/>
              <a:cs typeface="Times New Roman" panose="02020603050405020304" pitchFamily="18" charset="0"/>
            </a:endParaRPr>
          </a:p>
          <a:p>
            <a:pPr algn="ctr">
              <a:lnSpc>
                <a:spcPct val="107000"/>
              </a:lnSpc>
            </a:pPr>
            <a:endParaRPr lang="en-GB" sz="2800" b="1" u="sng" dirty="0">
              <a:ea typeface="Calibri" panose="020F0502020204030204" pitchFamily="34" charset="0"/>
              <a:cs typeface="Times New Roman" panose="02020603050405020304" pitchFamily="18" charset="0"/>
            </a:endParaRPr>
          </a:p>
          <a:p>
            <a:pPr algn="ctr">
              <a:lnSpc>
                <a:spcPct val="107000"/>
              </a:lnSpc>
            </a:pPr>
            <a:r>
              <a:rPr lang="en-GB" sz="2800" b="1" u="sng" dirty="0">
                <a:ea typeface="Calibri" panose="020F0502020204030204" pitchFamily="34" charset="0"/>
                <a:cs typeface="Times New Roman" panose="02020603050405020304" pitchFamily="18" charset="0"/>
              </a:rPr>
              <a:t>English</a:t>
            </a:r>
            <a:endParaRPr lang="en-GB" sz="2800" dirty="0">
              <a:ea typeface="Calibri" panose="020F0502020204030204" pitchFamily="34" charset="0"/>
              <a:cs typeface="Times New Roman" panose="02020603050405020304" pitchFamily="18" charset="0"/>
            </a:endParaRPr>
          </a:p>
          <a:p>
            <a:pPr algn="ctr">
              <a:lnSpc>
                <a:spcPct val="107000"/>
              </a:lnSpc>
            </a:pPr>
            <a:r>
              <a:rPr lang="en-GB" sz="2800" b="1" dirty="0">
                <a:ea typeface="Calibri" panose="020F0502020204030204" pitchFamily="34" charset="0"/>
                <a:cs typeface="Times New Roman" panose="02020603050405020304" pitchFamily="18" charset="0"/>
              </a:rPr>
              <a:t>Year 5s will be writing stories from other cultures and will be taught how to grammatically structure their sentences and paragraphs, create stamina to write an extended piece or two and most importantly, editing/up-levelling. </a:t>
            </a:r>
          </a:p>
          <a:p>
            <a:pPr algn="ctr">
              <a:lnSpc>
                <a:spcPct val="107000"/>
              </a:lnSpc>
            </a:pPr>
            <a:endParaRPr lang="en-GB" sz="2800" b="1" dirty="0">
              <a:ea typeface="Calibri" panose="020F0502020204030204" pitchFamily="34" charset="0"/>
              <a:cs typeface="Times New Roman" panose="02020603050405020304" pitchFamily="18" charset="0"/>
            </a:endParaRPr>
          </a:p>
          <a:p>
            <a:pPr algn="ctr">
              <a:lnSpc>
                <a:spcPct val="107000"/>
              </a:lnSpc>
            </a:pPr>
            <a:r>
              <a:rPr lang="en-GB" sz="2800" b="1" dirty="0">
                <a:ea typeface="Calibri" panose="020F0502020204030204" pitchFamily="34" charset="0"/>
                <a:cs typeface="Times New Roman" panose="02020603050405020304" pitchFamily="18" charset="0"/>
              </a:rPr>
              <a:t>Year 6 will be covering the same skills as Year 5, however their writing focus will be based on writing their own autobiographies. </a:t>
            </a:r>
          </a:p>
          <a:p>
            <a:pPr algn="ctr">
              <a:lnSpc>
                <a:spcPct val="107000"/>
              </a:lnSpc>
            </a:pPr>
            <a:endParaRPr lang="en-GB" sz="2800" b="1" dirty="0">
              <a:ea typeface="Calibri" panose="020F0502020204030204" pitchFamily="34" charset="0"/>
              <a:cs typeface="Times New Roman" panose="02020603050405020304" pitchFamily="18" charset="0"/>
            </a:endParaRPr>
          </a:p>
          <a:p>
            <a:pPr algn="ctr">
              <a:lnSpc>
                <a:spcPct val="107000"/>
              </a:lnSpc>
            </a:pPr>
            <a:endParaRPr lang="en-GB" sz="2800" b="1" dirty="0">
              <a:ea typeface="Calibri" panose="020F0502020204030204" pitchFamily="34" charset="0"/>
              <a:cs typeface="Times New Roman" panose="02020603050405020304" pitchFamily="18" charset="0"/>
            </a:endParaRPr>
          </a:p>
          <a:p>
            <a:pPr algn="ctr">
              <a:lnSpc>
                <a:spcPct val="107000"/>
              </a:lnSpc>
            </a:pPr>
            <a:endParaRPr lang="en-GB" sz="28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3205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49382" y="431821"/>
            <a:ext cx="7098774" cy="5900153"/>
          </a:xfrm>
          <a:prstGeom prst="roundRect">
            <a:avLst/>
          </a:prstGeom>
          <a:blipFill>
            <a:blip r:embed="rId2">
              <a:alphaModFix amt="40000"/>
            </a:blip>
            <a:stretch>
              <a:fillRect/>
            </a:stretch>
          </a:blip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GB" sz="2800" b="1" u="sng" dirty="0">
                <a:ea typeface="Calibri" panose="020F0502020204030204" pitchFamily="34" charset="0"/>
                <a:cs typeface="Times New Roman" panose="02020603050405020304" pitchFamily="18" charset="0"/>
              </a:rPr>
              <a:t>Reading</a:t>
            </a:r>
            <a:endParaRPr lang="en-GB" sz="2800" dirty="0">
              <a:ea typeface="Calibri" panose="020F0502020204030204" pitchFamily="34" charset="0"/>
              <a:cs typeface="Times New Roman" panose="02020603050405020304" pitchFamily="18" charset="0"/>
            </a:endParaRPr>
          </a:p>
          <a:p>
            <a:pPr algn="ctr">
              <a:lnSpc>
                <a:spcPct val="107000"/>
              </a:lnSpc>
            </a:pPr>
            <a:r>
              <a:rPr lang="en-GB" sz="2800" b="1" dirty="0">
                <a:ea typeface="Calibri" panose="020F0502020204030204" pitchFamily="34" charset="0"/>
                <a:cs typeface="Times New Roman" panose="02020603050405020304" pitchFamily="18" charset="0"/>
              </a:rPr>
              <a:t>In reading, Year 5 will learn about </a:t>
            </a:r>
            <a:r>
              <a:rPr lang="en-GB" sz="2800" b="1" dirty="0"/>
              <a:t>Shackleton’s Journey by William Grill. Children will experience: a letter, a report, an interview, a poem, an internal monologue and a narrative. </a:t>
            </a:r>
          </a:p>
          <a:p>
            <a:pPr algn="ctr">
              <a:lnSpc>
                <a:spcPct val="107000"/>
              </a:lnSpc>
            </a:pPr>
            <a:endParaRPr lang="en-GB" sz="2800" b="1" dirty="0">
              <a:ea typeface="Calibri" panose="020F0502020204030204" pitchFamily="34" charset="0"/>
              <a:cs typeface="Times New Roman" panose="02020603050405020304" pitchFamily="18" charset="0"/>
            </a:endParaRPr>
          </a:p>
          <a:p>
            <a:pPr algn="ctr">
              <a:lnSpc>
                <a:spcPct val="107000"/>
              </a:lnSpc>
            </a:pPr>
            <a:r>
              <a:rPr lang="en-GB" sz="2800" b="1" dirty="0">
                <a:ea typeface="Calibri" panose="020F0502020204030204" pitchFamily="34" charset="0"/>
                <a:cs typeface="Times New Roman" panose="02020603050405020304" pitchFamily="18" charset="0"/>
              </a:rPr>
              <a:t>Year 6 </a:t>
            </a:r>
            <a:r>
              <a:rPr lang="en-GB" sz="2800" b="1" dirty="0"/>
              <a:t>will be using Rooftoppers by Katherine </a:t>
            </a:r>
            <a:r>
              <a:rPr lang="en-GB" sz="2800" b="1" dirty="0" err="1"/>
              <a:t>Rundell</a:t>
            </a:r>
            <a:r>
              <a:rPr lang="en-GB" sz="2800" b="1" dirty="0"/>
              <a:t> and will experience: an advertisement, a report, a recipe, a poem, a script and an interview.</a:t>
            </a:r>
            <a:endParaRPr lang="en-GB" sz="28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1511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23674" y="574807"/>
            <a:ext cx="4728411" cy="5414147"/>
          </a:xfrm>
          <a:prstGeom prst="roundRect">
            <a:avLst/>
          </a:prstGeom>
          <a:blipFill>
            <a:blip r:embed="rId2">
              <a:alphaModFix amt="40000"/>
            </a:blip>
            <a:stretch>
              <a:fillRect/>
            </a:stretch>
          </a:blip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GB" sz="2800" b="1" u="sng" dirty="0">
                <a:latin typeface="Century Gothic" panose="020B0502020202020204" pitchFamily="34" charset="0"/>
                <a:ea typeface="Calibri" panose="020F0502020204030204" pitchFamily="34" charset="0"/>
                <a:cs typeface="Times New Roman" panose="02020603050405020304" pitchFamily="18" charset="0"/>
              </a:rPr>
              <a:t>RE</a:t>
            </a:r>
            <a:endParaRPr lang="en-GB" sz="2800" dirty="0">
              <a:ea typeface="Calibri" panose="020F0502020204030204" pitchFamily="34" charset="0"/>
              <a:cs typeface="Times New Roman" panose="02020603050405020304" pitchFamily="18" charset="0"/>
            </a:endParaRPr>
          </a:p>
          <a:p>
            <a:pPr algn="ctr">
              <a:lnSpc>
                <a:spcPct val="107000"/>
              </a:lnSpc>
            </a:pPr>
            <a:r>
              <a:rPr lang="en-GB" sz="2800" b="1" dirty="0">
                <a:latin typeface="Century Gothic" panose="020B0502020202020204" pitchFamily="34" charset="0"/>
                <a:ea typeface="Calibri" panose="020F0502020204030204" pitchFamily="34" charset="0"/>
                <a:cs typeface="Times New Roman" panose="02020603050405020304" pitchFamily="18" charset="0"/>
              </a:rPr>
              <a:t>In R.E, we will understand that beliefs can influence our actions, that beliefs of others can be changed, the concept of self-worth and what forgiveness and honesty are.</a:t>
            </a:r>
            <a:endParaRPr lang="en-GB" sz="2800" dirty="0">
              <a:ea typeface="Calibri" panose="020F0502020204030204" pitchFamily="34" charset="0"/>
              <a:cs typeface="Times New Roman" panose="02020603050405020304" pitchFamily="18" charset="0"/>
            </a:endParaRPr>
          </a:p>
          <a:p>
            <a:pPr algn="ctr">
              <a:lnSpc>
                <a:spcPct val="107000"/>
              </a:lnSpc>
            </a:pPr>
            <a:r>
              <a:rPr lang="en-GB" sz="2800" b="1" dirty="0">
                <a:latin typeface="Century Gothic" panose="020B0502020202020204" pitchFamily="34" charset="0"/>
                <a:ea typeface="Calibri" panose="020F0502020204030204" pitchFamily="34" charset="0"/>
                <a:cs typeface="Times New Roman" panose="02020603050405020304" pitchFamily="18" charset="0"/>
              </a:rPr>
              <a:t> </a:t>
            </a:r>
            <a:endParaRPr lang="en-GB" sz="28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968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88168" y="493295"/>
            <a:ext cx="8578516" cy="5546558"/>
          </a:xfrm>
          <a:prstGeom prst="roundRect">
            <a:avLst/>
          </a:prstGeom>
          <a:blipFill>
            <a:blip r:embed="rId2">
              <a:alphaModFix amt="40000"/>
            </a:blip>
            <a:stretch>
              <a:fillRect/>
            </a:stretch>
          </a:blip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800" b="1" dirty="0">
                <a:effectLst>
                  <a:outerShdw blurRad="38100" dist="38100" dir="2700000" algn="tl">
                    <a:srgbClr val="000000">
                      <a:alpha val="43137"/>
                    </a:srgbClr>
                  </a:outerShdw>
                </a:effectLst>
              </a:rPr>
              <a:t>Maths</a:t>
            </a:r>
          </a:p>
          <a:p>
            <a:r>
              <a:rPr lang="en-GB" sz="2800" b="1" dirty="0">
                <a:effectLst>
                  <a:outerShdw blurRad="38100" dist="38100" dir="2700000" algn="tl">
                    <a:srgbClr val="000000">
                      <a:alpha val="43137"/>
                    </a:srgbClr>
                  </a:outerShdw>
                </a:effectLst>
              </a:rPr>
              <a:t>Areas to be covered: Roman numerals to 1,000, representing numbers to 10,000,000, counting in multiples of 10, 100, 1000, 10,000 and 1,000,000, comparing and ordering numbers to 1,000,000, rounding to 10, 100, 1000 and 1,000,000, addition, subtraction, multiplication, division, fractions</a:t>
            </a:r>
          </a:p>
          <a:p>
            <a:r>
              <a:rPr lang="en-GB" sz="2800" b="1" dirty="0">
                <a:effectLst>
                  <a:outerShdw blurRad="38100" dist="38100" dir="2700000" algn="tl">
                    <a:srgbClr val="000000">
                      <a:alpha val="43137"/>
                    </a:srgbClr>
                  </a:outerShdw>
                </a:effectLst>
              </a:rPr>
              <a:t>(equivalence and simplifying, comparing and ordering, improper fractions and mixed numbers, counting in fractions and adding and subtracting).</a:t>
            </a:r>
          </a:p>
          <a:p>
            <a:r>
              <a:rPr lang="en-GB" sz="2800" b="1" dirty="0">
                <a:effectLst>
                  <a:outerShdw blurRad="38100" dist="38100" dir="2700000" algn="tl">
                    <a:srgbClr val="000000">
                      <a:alpha val="43137"/>
                    </a:srgbClr>
                  </a:outerShdw>
                </a:effectLst>
              </a:rPr>
              <a:t> </a:t>
            </a:r>
          </a:p>
          <a:p>
            <a:r>
              <a:rPr lang="en-GB" b="1" dirty="0"/>
              <a:t> </a:t>
            </a:r>
            <a:endParaRPr lang="en-GB" dirty="0"/>
          </a:p>
        </p:txBody>
      </p:sp>
    </p:spTree>
    <p:extLst>
      <p:ext uri="{BB962C8B-B14F-4D97-AF65-F5344CB8AC3E}">
        <p14:creationId xmlns:p14="http://schemas.microsoft.com/office/powerpoint/2010/main" val="3009537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3049501-4A90-4B13-B441-19F3A440FA4F}"/>
              </a:ext>
            </a:extLst>
          </p:cNvPr>
          <p:cNvSpPr/>
          <p:nvPr/>
        </p:nvSpPr>
        <p:spPr>
          <a:xfrm>
            <a:off x="1524000" y="990600"/>
            <a:ext cx="8788400" cy="5029200"/>
          </a:xfrm>
          <a:prstGeom prst="roundRect">
            <a:avLst/>
          </a:prstGeom>
          <a:blipFill>
            <a:blip r:embed="rId2">
              <a:alphaModFix amt="40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pPr>
            <a:r>
              <a:rPr lang="en-GB" sz="2800" b="1" u="sng" dirty="0">
                <a:solidFill>
                  <a:schemeClr val="tx1"/>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P.E.</a:t>
            </a:r>
            <a:endParaRPr lang="en-GB" sz="2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GB" sz="2800" b="1" dirty="0">
                <a:solidFill>
                  <a:schemeClr val="tx1"/>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This half-term, we will be focussing on fundamental skills as well as football.</a:t>
            </a:r>
            <a:endParaRPr lang="en-GB" sz="2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2987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63265" y="1684422"/>
            <a:ext cx="8402630" cy="4716378"/>
          </a:xfrm>
          <a:prstGeom prst="roundRect">
            <a:avLst/>
          </a:prstGeom>
          <a:blipFill>
            <a:blip r:embed="rId2">
              <a:alphaModFix amt="40000"/>
            </a:blip>
            <a:stretch>
              <a:fillRect/>
            </a:stretch>
          </a:blip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endParaRPr lang="en-GB" sz="2800" b="1" u="sng"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endParaRPr lang="en-GB" sz="2800" b="1" u="sng"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endParaRPr lang="en-GB" sz="2800" b="1" u="sng"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endParaRPr lang="en-GB" sz="2800" b="1" u="sng"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endParaRPr lang="en-GB" sz="2800" b="1" u="sng"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r>
              <a:rPr lang="en-GB" sz="2800" b="1" u="sng" dirty="0">
                <a:latin typeface="Century Gothic" panose="020B0502020202020204" pitchFamily="34" charset="0"/>
                <a:ea typeface="Calibri" panose="020F0502020204030204" pitchFamily="34" charset="0"/>
                <a:cs typeface="Times New Roman" panose="02020603050405020304" pitchFamily="18" charset="0"/>
              </a:rPr>
              <a:t>ICT /Computing</a:t>
            </a:r>
          </a:p>
          <a:p>
            <a:pPr>
              <a:lnSpc>
                <a:spcPct val="107000"/>
              </a:lnSpc>
            </a:pPr>
            <a:r>
              <a:rPr lang="en-GB" sz="2800" b="1" dirty="0">
                <a:latin typeface="Century Gothic" panose="020B0502020202020204" pitchFamily="34" charset="0"/>
                <a:ea typeface="Calibri" panose="020F0502020204030204" pitchFamily="34" charset="0"/>
                <a:cs typeface="Times New Roman" panose="02020603050405020304" pitchFamily="18" charset="0"/>
              </a:rPr>
              <a:t>This term will focus on how to deal with issues on-line, what is data, collecting and displaying data, how can formulae help in the real world and with mathematical problems and how a spreadsheet can be used to plan.  </a:t>
            </a:r>
          </a:p>
          <a:p>
            <a:pPr algn="ctr">
              <a:lnSpc>
                <a:spcPct val="107000"/>
              </a:lnSpc>
            </a:pPr>
            <a:endParaRPr lang="en-GB" sz="2800" b="1" u="sng"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endParaRPr lang="en-GB" sz="2800" b="1" u="sng"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endParaRPr lang="en-GB" sz="2800" b="1" u="sng"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GB" sz="2800" b="1" dirty="0">
                <a:latin typeface="Century Gothic" panose="020B0502020202020204" pitchFamily="34" charset="0"/>
                <a:ea typeface="Calibri" panose="020F0502020204030204" pitchFamily="34" charset="0"/>
                <a:cs typeface="Times New Roman" panose="02020603050405020304" pitchFamily="18" charset="0"/>
              </a:rPr>
              <a:t> </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6225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63265" y="1684422"/>
            <a:ext cx="8402630" cy="4716378"/>
          </a:xfrm>
          <a:prstGeom prst="roundRect">
            <a:avLst/>
          </a:prstGeom>
          <a:blipFill>
            <a:blip r:embed="rId2">
              <a:alphaModFix amt="40000"/>
            </a:blip>
            <a:stretch>
              <a:fillRect/>
            </a:stretch>
          </a:blip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GB" sz="2800" b="1" u="sng">
                <a:latin typeface="Century Gothic" panose="020B0502020202020204" pitchFamily="34" charset="0"/>
                <a:ea typeface="Calibri" panose="020F0502020204030204" pitchFamily="34" charset="0"/>
                <a:cs typeface="Times New Roman" panose="02020603050405020304" pitchFamily="18" charset="0"/>
              </a:rPr>
              <a:t>Music</a:t>
            </a:r>
          </a:p>
          <a:p>
            <a:pPr algn="ctr">
              <a:lnSpc>
                <a:spcPct val="107000"/>
              </a:lnSpc>
            </a:pPr>
            <a:endParaRPr lang="en-GB" sz="2800" b="1" u="sng">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endParaRPr lang="en-GB" sz="2800" b="1" u="sng">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endParaRPr lang="en-GB" sz="2800" b="1" u="sng">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endParaRPr lang="en-GB" sz="2800" b="1" u="sng">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endParaRPr lang="en-GB" sz="2800" b="1" u="sng">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pPr>
            <a:endParaRPr lang="en-GB" sz="280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GB" sz="2800" b="1">
                <a:latin typeface="Century Gothic" panose="020B0502020202020204" pitchFamily="34" charset="0"/>
                <a:ea typeface="Calibri" panose="020F0502020204030204" pitchFamily="34" charset="0"/>
                <a:cs typeface="Times New Roman" panose="02020603050405020304" pitchFamily="18" charset="0"/>
              </a:rPr>
              <a:t> </a:t>
            </a: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2D5BF901-C1CB-4FBD-B7A1-975B72A23024}"/>
              </a:ext>
            </a:extLst>
          </p:cNvPr>
          <p:cNvSpPr/>
          <p:nvPr/>
        </p:nvSpPr>
        <p:spPr>
          <a:xfrm>
            <a:off x="1790700" y="2740505"/>
            <a:ext cx="7912100" cy="3539430"/>
          </a:xfrm>
          <a:prstGeom prst="rect">
            <a:avLst/>
          </a:prstGeom>
        </p:spPr>
        <p:txBody>
          <a:bodyPr wrap="square">
            <a:spAutoFit/>
          </a:bodyPr>
          <a:lstStyle/>
          <a:p>
            <a:r>
              <a:rPr lang="en-GB" sz="2800" dirty="0">
                <a:solidFill>
                  <a:srgbClr val="000000"/>
                </a:solidFill>
                <a:latin typeface="Calibri" panose="020F0502020204030204" pitchFamily="34" charset="0"/>
              </a:rPr>
              <a:t>This term in music we will be learning about the music of South Africa. We will be singing songs from South Africa and other African countries. We will be reading and playing staff notation using glockenspiels and composing and notating our own rhythmic patterns for a traditional gumboot dance. We will also be listening to and appraising music from South Africa</a:t>
            </a:r>
            <a:endParaRPr lang="en-GB" sz="2800" dirty="0"/>
          </a:p>
        </p:txBody>
      </p:sp>
    </p:spTree>
    <p:extLst>
      <p:ext uri="{BB962C8B-B14F-4D97-AF65-F5344CB8AC3E}">
        <p14:creationId xmlns:p14="http://schemas.microsoft.com/office/powerpoint/2010/main" val="2788182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w Planet Earth series will utilise drones - Independent.i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9000"/>
                    </a14:imgEffect>
                  </a14:imgLayer>
                </a14:imgProps>
              </a:ext>
              <a:ext uri="{28A0092B-C50C-407E-A947-70E740481C1C}">
                <a14:useLocalDpi xmlns:a14="http://schemas.microsoft.com/office/drawing/2010/main" val="0"/>
              </a:ext>
            </a:extLst>
          </a:blip>
          <a:srcRect/>
          <a:stretch>
            <a:fillRect/>
          </a:stretch>
        </p:blipFill>
        <p:spPr bwMode="auto">
          <a:xfrm>
            <a:off x="1143000" y="0"/>
            <a:ext cx="9906000" cy="55601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105651"/>
            <a:ext cx="8839200" cy="5841599"/>
          </a:xfrm>
          <a:prstGeom prst="rect">
            <a:avLst/>
          </a:prstGeom>
          <a:noFill/>
        </p:spPr>
        <p:txBody>
          <a:bodyPr wrap="square" rtlCol="0">
            <a:spAutoFit/>
          </a:bodyPr>
          <a:lstStyle/>
          <a:p>
            <a:pPr algn="ctr">
              <a:lnSpc>
                <a:spcPct val="107000"/>
              </a:lnSpc>
            </a:pPr>
            <a:r>
              <a:rPr lang="en-GB" sz="4000" b="1" dirty="0">
                <a:solidFill>
                  <a:schemeClr val="bg1"/>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This half term our IPC topic is:</a:t>
            </a:r>
            <a:endParaRPr lang="en-GB" sz="4000" b="1"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ctr">
              <a:lnSpc>
                <a:spcPct val="107000"/>
              </a:lnSpc>
            </a:pPr>
            <a:r>
              <a:rPr lang="en-GB" sz="4000" b="1" dirty="0">
                <a:solidFill>
                  <a:schemeClr val="bg1"/>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Existing, Endangered, Extinct </a:t>
            </a:r>
            <a:endParaRPr lang="en-GB" sz="3600" b="1"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r>
              <a:rPr lang="en-GB" sz="2800" b="1" dirty="0">
                <a:solidFill>
                  <a:schemeClr val="bg1"/>
                </a:solidFill>
                <a:effectLst>
                  <a:outerShdw blurRad="38100" dist="38100" dir="2700000" algn="tl">
                    <a:srgbClr val="000000">
                      <a:alpha val="43137"/>
                    </a:srgbClr>
                  </a:outerShdw>
                </a:effectLst>
              </a:rPr>
              <a:t>Our planet is teeming with different species of living things that thrive and survive all over the world, some in extreme environments. In this unit the children will learn more about how we classify animals, how living things are adapted to their environments, and how all living things are interdependent. As part of the web of life, humans also have an important role to play. How is human behaviour threatening the survival of many species? Can we preserve the biodiversity of our planet?</a:t>
            </a:r>
          </a:p>
          <a:p>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1315622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331" y="240434"/>
            <a:ext cx="10515600" cy="1325563"/>
          </a:xfrm>
        </p:spPr>
        <p:txBody>
          <a:bodyPr/>
          <a:lstStyle/>
          <a:p>
            <a:pPr algn="ctr"/>
            <a:r>
              <a:rPr lang="en-GB" b="1" dirty="0">
                <a:solidFill>
                  <a:schemeClr val="accent5"/>
                </a:solidFill>
              </a:rPr>
              <a:t>Homework</a:t>
            </a:r>
          </a:p>
        </p:txBody>
      </p:sp>
      <p:sp>
        <p:nvSpPr>
          <p:cNvPr id="2" name="Content Placeholder 1"/>
          <p:cNvSpPr>
            <a:spLocks noGrp="1"/>
          </p:cNvSpPr>
          <p:nvPr>
            <p:ph idx="1"/>
          </p:nvPr>
        </p:nvSpPr>
        <p:spPr>
          <a:xfrm>
            <a:off x="1329044" y="2288600"/>
            <a:ext cx="2860964" cy="4351338"/>
          </a:xfrm>
        </p:spPr>
        <p:txBody>
          <a:bodyPr/>
          <a:lstStyle/>
          <a:p>
            <a:r>
              <a:rPr lang="en-GB" dirty="0"/>
              <a:t>Homework</a:t>
            </a:r>
          </a:p>
          <a:p>
            <a:r>
              <a:rPr lang="en-GB" dirty="0"/>
              <a:t>Reading Records</a:t>
            </a:r>
          </a:p>
          <a:p>
            <a:r>
              <a:rPr lang="en-GB" dirty="0"/>
              <a:t>Times Tables</a:t>
            </a:r>
          </a:p>
        </p:txBody>
      </p:sp>
      <p:pic>
        <p:nvPicPr>
          <p:cNvPr id="5" name="Picture 4">
            <a:extLst>
              <a:ext uri="{FF2B5EF4-FFF2-40B4-BE49-F238E27FC236}">
                <a16:creationId xmlns:a16="http://schemas.microsoft.com/office/drawing/2014/main" id="{CC65894D-132A-4379-98CC-FDBE8D161458}"/>
              </a:ext>
            </a:extLst>
          </p:cNvPr>
          <p:cNvPicPr>
            <a:picLocks noChangeAspect="1"/>
          </p:cNvPicPr>
          <p:nvPr/>
        </p:nvPicPr>
        <p:blipFill>
          <a:blip r:embed="rId2"/>
          <a:stretch>
            <a:fillRect/>
          </a:stretch>
        </p:blipFill>
        <p:spPr>
          <a:xfrm>
            <a:off x="6880890" y="9525"/>
            <a:ext cx="4969565" cy="6858000"/>
          </a:xfrm>
          <a:prstGeom prst="rect">
            <a:avLst/>
          </a:prstGeom>
        </p:spPr>
      </p:pic>
    </p:spTree>
    <p:extLst>
      <p:ext uri="{BB962C8B-B14F-4D97-AF65-F5344CB8AC3E}">
        <p14:creationId xmlns:p14="http://schemas.microsoft.com/office/powerpoint/2010/main" val="285426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389" y="107430"/>
            <a:ext cx="10515600" cy="1325563"/>
          </a:xfrm>
        </p:spPr>
        <p:txBody>
          <a:bodyPr/>
          <a:lstStyle/>
          <a:p>
            <a:pPr algn="ctr"/>
            <a:r>
              <a:rPr lang="en-GB" b="1" dirty="0">
                <a:solidFill>
                  <a:schemeClr val="accent5"/>
                </a:solidFill>
              </a:rPr>
              <a:t>Year 5/6 Team</a:t>
            </a:r>
            <a:endParaRPr lang="en-GB" dirty="0"/>
          </a:p>
        </p:txBody>
      </p:sp>
      <p:sp>
        <p:nvSpPr>
          <p:cNvPr id="3" name="Content Placeholder 2"/>
          <p:cNvSpPr>
            <a:spLocks noGrp="1"/>
          </p:cNvSpPr>
          <p:nvPr>
            <p:ph idx="1"/>
          </p:nvPr>
        </p:nvSpPr>
        <p:spPr>
          <a:xfrm>
            <a:off x="546561" y="1341553"/>
            <a:ext cx="4806835" cy="5167312"/>
          </a:xfrm>
        </p:spPr>
        <p:txBody>
          <a:bodyPr>
            <a:normAutofit/>
          </a:bodyPr>
          <a:lstStyle/>
          <a:p>
            <a:pPr marL="0" indent="0">
              <a:buNone/>
            </a:pPr>
            <a:r>
              <a:rPr lang="en-GB" u="sng" dirty="0"/>
              <a:t>Class Teachers</a:t>
            </a:r>
          </a:p>
          <a:p>
            <a:pPr marL="0" indent="0">
              <a:buNone/>
            </a:pPr>
            <a:r>
              <a:rPr lang="en-GB" dirty="0"/>
              <a:t>Willow – Miss Newton	 </a:t>
            </a:r>
          </a:p>
          <a:p>
            <a:pPr marL="0" indent="0">
              <a:buNone/>
            </a:pPr>
            <a:r>
              <a:rPr lang="en-GB" dirty="0"/>
              <a:t>Beech – Mrs Healy</a:t>
            </a:r>
          </a:p>
          <a:p>
            <a:pPr marL="0" indent="0">
              <a:buNone/>
            </a:pPr>
            <a:r>
              <a:rPr lang="en-GB" dirty="0"/>
              <a:t>Birch – Mr Kutchesfahani</a:t>
            </a:r>
          </a:p>
          <a:p>
            <a:pPr marL="0" indent="0">
              <a:buNone/>
            </a:pPr>
            <a:endParaRPr lang="en-GB" dirty="0"/>
          </a:p>
        </p:txBody>
      </p:sp>
      <p:sp>
        <p:nvSpPr>
          <p:cNvPr id="4" name="Content Placeholder 2"/>
          <p:cNvSpPr txBox="1">
            <a:spLocks/>
          </p:cNvSpPr>
          <p:nvPr/>
        </p:nvSpPr>
        <p:spPr>
          <a:xfrm>
            <a:off x="6954982" y="1341553"/>
            <a:ext cx="4806835" cy="51673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u="sng" dirty="0"/>
              <a:t>Support Staff</a:t>
            </a:r>
          </a:p>
          <a:p>
            <a:pPr marL="0" indent="0">
              <a:buFont typeface="Arial" panose="020B0604020202020204" pitchFamily="34" charset="0"/>
              <a:buNone/>
            </a:pPr>
            <a:r>
              <a:rPr lang="en-GB" dirty="0"/>
              <a:t>Mrs </a:t>
            </a:r>
            <a:r>
              <a:rPr lang="en-GB" dirty="0" err="1"/>
              <a:t>Golsby</a:t>
            </a:r>
            <a:endParaRPr lang="en-GB" dirty="0"/>
          </a:p>
          <a:p>
            <a:pPr marL="0" indent="0">
              <a:buFont typeface="Arial" panose="020B0604020202020204" pitchFamily="34" charset="0"/>
              <a:buNone/>
            </a:pPr>
            <a:r>
              <a:rPr lang="en-GB" dirty="0"/>
              <a:t>Mrs Yates</a:t>
            </a:r>
          </a:p>
          <a:p>
            <a:pPr marL="0" indent="0">
              <a:buFont typeface="Arial" panose="020B0604020202020204" pitchFamily="34" charset="0"/>
              <a:buNone/>
            </a:pPr>
            <a:r>
              <a:rPr lang="en-GB" dirty="0"/>
              <a:t>Miss Tiernan</a:t>
            </a:r>
          </a:p>
        </p:txBody>
      </p:sp>
    </p:spTree>
    <p:extLst>
      <p:ext uri="{BB962C8B-B14F-4D97-AF65-F5344CB8AC3E}">
        <p14:creationId xmlns:p14="http://schemas.microsoft.com/office/powerpoint/2010/main" val="3372732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a:solidFill>
                  <a:schemeClr val="accent5"/>
                </a:solidFill>
              </a:rPr>
              <a:t>Parental Engagement</a:t>
            </a:r>
          </a:p>
        </p:txBody>
      </p:sp>
      <p:sp>
        <p:nvSpPr>
          <p:cNvPr id="3" name="Content Placeholder 2">
            <a:extLst>
              <a:ext uri="{FF2B5EF4-FFF2-40B4-BE49-F238E27FC236}">
                <a16:creationId xmlns:a16="http://schemas.microsoft.com/office/drawing/2014/main" id="{828E0115-14EA-4A4F-9A9F-1901AAA7C63E}"/>
              </a:ext>
            </a:extLst>
          </p:cNvPr>
          <p:cNvSpPr>
            <a:spLocks noGrp="1"/>
          </p:cNvSpPr>
          <p:nvPr>
            <p:ph idx="1"/>
          </p:nvPr>
        </p:nvSpPr>
        <p:spPr/>
        <p:txBody>
          <a:bodyPr/>
          <a:lstStyle/>
          <a:p>
            <a:r>
              <a:rPr lang="en-GB" dirty="0"/>
              <a:t>Please support us to support your children – we are on your side</a:t>
            </a:r>
          </a:p>
          <a:p>
            <a:pPr marL="0" indent="0">
              <a:buNone/>
            </a:pPr>
            <a:r>
              <a:rPr lang="en-GB" dirty="0"/>
              <a:t>Year 6:</a:t>
            </a:r>
          </a:p>
          <a:p>
            <a:r>
              <a:rPr lang="en-GB" dirty="0"/>
              <a:t>Secondary schools</a:t>
            </a:r>
          </a:p>
          <a:p>
            <a:r>
              <a:rPr lang="en-GB" dirty="0"/>
              <a:t>Isle of Wight </a:t>
            </a:r>
          </a:p>
          <a:p>
            <a:r>
              <a:rPr lang="en-GB" dirty="0"/>
              <a:t>SATs week </a:t>
            </a:r>
          </a:p>
        </p:txBody>
      </p:sp>
    </p:spTree>
    <p:extLst>
      <p:ext uri="{BB962C8B-B14F-4D97-AF65-F5344CB8AC3E}">
        <p14:creationId xmlns:p14="http://schemas.microsoft.com/office/powerpoint/2010/main" val="366249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F71BED-BB57-422A-AC70-1BFA11A9DCB4}"/>
              </a:ext>
            </a:extLst>
          </p:cNvPr>
          <p:cNvSpPr txBox="1"/>
          <p:nvPr/>
        </p:nvSpPr>
        <p:spPr>
          <a:xfrm>
            <a:off x="381000" y="465667"/>
            <a:ext cx="10532533" cy="5509200"/>
          </a:xfrm>
          <a:prstGeom prst="rect">
            <a:avLst/>
          </a:prstGeom>
          <a:noFill/>
        </p:spPr>
        <p:txBody>
          <a:bodyPr wrap="square" rtlCol="0">
            <a:spAutoFit/>
          </a:bodyPr>
          <a:lstStyle/>
          <a:p>
            <a:r>
              <a:rPr lang="en-GB" sz="3200" b="1" dirty="0">
                <a:solidFill>
                  <a:schemeClr val="accent5"/>
                </a:solidFill>
              </a:rPr>
              <a:t>Questions?</a:t>
            </a:r>
          </a:p>
          <a:p>
            <a:endParaRPr lang="en-GB" sz="3200" b="1" dirty="0">
              <a:solidFill>
                <a:schemeClr val="accent5"/>
              </a:solidFill>
            </a:endParaRPr>
          </a:p>
          <a:p>
            <a:pPr marL="285750" indent="-285750">
              <a:buFont typeface="Arial" panose="020B0604020202020204" pitchFamily="34" charset="0"/>
              <a:buChar char="•"/>
            </a:pPr>
            <a:r>
              <a:rPr lang="en-GB" sz="3200" b="1" dirty="0">
                <a:solidFill>
                  <a:schemeClr val="accent5"/>
                </a:solidFill>
              </a:rPr>
              <a:t>Teaching assistants are with teachers but not all day – this had never been confirmed according to the head teacher;</a:t>
            </a:r>
          </a:p>
          <a:p>
            <a:pPr marL="285750" indent="-285750">
              <a:buFont typeface="Arial" panose="020B0604020202020204" pitchFamily="34" charset="0"/>
              <a:buChar char="•"/>
            </a:pPr>
            <a:r>
              <a:rPr lang="en-GB" sz="3200" b="1" dirty="0">
                <a:solidFill>
                  <a:schemeClr val="accent5"/>
                </a:solidFill>
              </a:rPr>
              <a:t>Miss Graham will train teachers how to use VRs to assist with science lessons;</a:t>
            </a:r>
          </a:p>
          <a:p>
            <a:pPr marL="285750" indent="-285750">
              <a:buFont typeface="Arial" panose="020B0604020202020204" pitchFamily="34" charset="0"/>
              <a:buChar char="•"/>
            </a:pPr>
            <a:r>
              <a:rPr lang="en-GB" sz="3200" b="1" dirty="0">
                <a:solidFill>
                  <a:schemeClr val="accent5"/>
                </a:solidFill>
              </a:rPr>
              <a:t>Forest school will begin in blocks after half-term;</a:t>
            </a:r>
          </a:p>
          <a:p>
            <a:pPr marL="285750" indent="-285750">
              <a:buFont typeface="Arial" panose="020B0604020202020204" pitchFamily="34" charset="0"/>
              <a:buChar char="•"/>
            </a:pPr>
            <a:r>
              <a:rPr lang="en-GB" sz="3200" b="1" dirty="0">
                <a:solidFill>
                  <a:schemeClr val="accent5"/>
                </a:solidFill>
              </a:rPr>
              <a:t>There will be a meeting for all year 6 parents/carers next Thursday 26</a:t>
            </a:r>
            <a:r>
              <a:rPr lang="en-GB" sz="3200" b="1" baseline="30000" dirty="0">
                <a:solidFill>
                  <a:schemeClr val="accent5"/>
                </a:solidFill>
              </a:rPr>
              <a:t>th</a:t>
            </a:r>
            <a:r>
              <a:rPr lang="en-GB" sz="3200" b="1" dirty="0">
                <a:solidFill>
                  <a:schemeClr val="accent5"/>
                </a:solidFill>
              </a:rPr>
              <a:t> September at 3:35pm in Mr K’s classroom. The meeting will focus on KS2 SATs, secondary schools admissions and the trip to the Isle of Wight. </a:t>
            </a:r>
            <a:endParaRPr lang="en-GB" sz="3200" dirty="0"/>
          </a:p>
        </p:txBody>
      </p:sp>
    </p:spTree>
    <p:extLst>
      <p:ext uri="{BB962C8B-B14F-4D97-AF65-F5344CB8AC3E}">
        <p14:creationId xmlns:p14="http://schemas.microsoft.com/office/powerpoint/2010/main" val="2006096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chemeClr val="accent5"/>
                </a:solidFill>
              </a:rPr>
              <a:t>School Vision</a:t>
            </a:r>
          </a:p>
        </p:txBody>
      </p:sp>
      <p:sp>
        <p:nvSpPr>
          <p:cNvPr id="3" name="Content Placeholder 2"/>
          <p:cNvSpPr>
            <a:spLocks noGrp="1"/>
          </p:cNvSpPr>
          <p:nvPr>
            <p:ph idx="1"/>
          </p:nvPr>
        </p:nvSpPr>
        <p:spPr/>
        <p:txBody>
          <a:bodyPr>
            <a:normAutofit/>
          </a:bodyPr>
          <a:lstStyle/>
          <a:p>
            <a:pPr marL="0" indent="0">
              <a:buNone/>
            </a:pPr>
            <a:r>
              <a:rPr lang="en-GB" sz="4000" dirty="0">
                <a:solidFill>
                  <a:schemeClr val="accent5">
                    <a:lumMod val="75000"/>
                  </a:schemeClr>
                </a:solidFill>
              </a:rPr>
              <a:t>Every day </a:t>
            </a:r>
            <a:r>
              <a:rPr lang="en-GB" sz="4000" dirty="0"/>
              <a:t>at Holland Junior is an </a:t>
            </a:r>
            <a:r>
              <a:rPr lang="en-GB" sz="4000" dirty="0">
                <a:solidFill>
                  <a:schemeClr val="accent5">
                    <a:lumMod val="75000"/>
                  </a:schemeClr>
                </a:solidFill>
              </a:rPr>
              <a:t>extraordinary </a:t>
            </a:r>
            <a:r>
              <a:rPr lang="en-GB" sz="4000" dirty="0"/>
              <a:t>school day.  Our unwavering commitment in delivering an </a:t>
            </a:r>
            <a:r>
              <a:rPr lang="en-GB" sz="4000" dirty="0">
                <a:solidFill>
                  <a:schemeClr val="accent5">
                    <a:lumMod val="75000"/>
                  </a:schemeClr>
                </a:solidFill>
              </a:rPr>
              <a:t>inspiring</a:t>
            </a:r>
            <a:r>
              <a:rPr lang="en-GB" sz="4000" dirty="0"/>
              <a:t> and </a:t>
            </a:r>
            <a:r>
              <a:rPr lang="en-GB" sz="4000" dirty="0">
                <a:solidFill>
                  <a:schemeClr val="accent5">
                    <a:lumMod val="75000"/>
                  </a:schemeClr>
                </a:solidFill>
              </a:rPr>
              <a:t>inclusive</a:t>
            </a:r>
            <a:r>
              <a:rPr lang="en-GB" sz="4000" dirty="0"/>
              <a:t> curriculum develops </a:t>
            </a:r>
            <a:r>
              <a:rPr lang="en-GB" sz="4000" dirty="0">
                <a:solidFill>
                  <a:schemeClr val="accent5">
                    <a:lumMod val="75000"/>
                  </a:schemeClr>
                </a:solidFill>
              </a:rPr>
              <a:t>independent learners</a:t>
            </a:r>
            <a:r>
              <a:rPr lang="en-GB" sz="4000" dirty="0"/>
              <a:t>.  We endeavour to </a:t>
            </a:r>
            <a:r>
              <a:rPr lang="en-GB" sz="4000" dirty="0">
                <a:solidFill>
                  <a:schemeClr val="accent5">
                    <a:lumMod val="75000"/>
                  </a:schemeClr>
                </a:solidFill>
              </a:rPr>
              <a:t>nurture</a:t>
            </a:r>
            <a:r>
              <a:rPr lang="en-GB" sz="4000" dirty="0"/>
              <a:t> inquisitive minds to enable them to become the best that they can be.</a:t>
            </a:r>
          </a:p>
          <a:p>
            <a:endParaRPr lang="en-GB" sz="4000" dirty="0"/>
          </a:p>
        </p:txBody>
      </p:sp>
    </p:spTree>
    <p:extLst>
      <p:ext uri="{BB962C8B-B14F-4D97-AF65-F5344CB8AC3E}">
        <p14:creationId xmlns:p14="http://schemas.microsoft.com/office/powerpoint/2010/main" val="3216483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5"/>
                </a:solidFill>
              </a:rPr>
              <a:t>               Soft Start Morning 8:30 – 9:00</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a:t>At Holland Junior, we believe that in order to expect positive and respectful communication, we need to model and provide opportunities for it within our school day.  Therefore we encourage all children to come to for at 8:30 am start.  </a:t>
            </a:r>
          </a:p>
          <a:p>
            <a:pPr marL="0" indent="0">
              <a:buNone/>
            </a:pPr>
            <a:r>
              <a:rPr lang="en-GB" dirty="0"/>
              <a:t>Once they come into their room, they will do their Early Work which is usually handwriting and/or reading. </a:t>
            </a:r>
          </a:p>
          <a:p>
            <a:pPr marL="0" indent="0">
              <a:buNone/>
            </a:pPr>
            <a:r>
              <a:rPr lang="en-GB" dirty="0"/>
              <a:t>Teachers and support staff in the room play a crucial role. They engage with children, support children's excitement of learning for the day and tutor. This morning routine is fundamental to driving Holland Junior’s ethos as it develops independence, positive communication and well-being of every child </a:t>
            </a:r>
          </a:p>
        </p:txBody>
      </p:sp>
    </p:spTree>
    <p:extLst>
      <p:ext uri="{BB962C8B-B14F-4D97-AF65-F5344CB8AC3E}">
        <p14:creationId xmlns:p14="http://schemas.microsoft.com/office/powerpoint/2010/main" val="3930318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chemeClr val="accent5"/>
                </a:solidFill>
              </a:rPr>
              <a:t>Curriculum Offer at Stewart Fleming</a:t>
            </a:r>
          </a:p>
        </p:txBody>
      </p:sp>
      <p:graphicFrame>
        <p:nvGraphicFramePr>
          <p:cNvPr id="4" name="Table 3"/>
          <p:cNvGraphicFramePr>
            <a:graphicFrameLocks noGrp="1"/>
          </p:cNvGraphicFramePr>
          <p:nvPr>
            <p:extLst>
              <p:ext uri="{D42A27DB-BD31-4B8C-83A1-F6EECF244321}">
                <p14:modId xmlns:p14="http://schemas.microsoft.com/office/powerpoint/2010/main" val="534539155"/>
              </p:ext>
            </p:extLst>
          </p:nvPr>
        </p:nvGraphicFramePr>
        <p:xfrm>
          <a:off x="2284248" y="1690688"/>
          <a:ext cx="8128000" cy="43484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568206067"/>
                    </a:ext>
                  </a:extLst>
                </a:gridCol>
                <a:gridCol w="4064000">
                  <a:extLst>
                    <a:ext uri="{9D8B030D-6E8A-4147-A177-3AD203B41FA5}">
                      <a16:colId xmlns:a16="http://schemas.microsoft.com/office/drawing/2014/main" val="3276723374"/>
                    </a:ext>
                  </a:extLst>
                </a:gridCol>
              </a:tblGrid>
              <a:tr h="370840">
                <a:tc>
                  <a:txBody>
                    <a:bodyPr/>
                    <a:lstStyle/>
                    <a:p>
                      <a:r>
                        <a:rPr lang="en-GB" dirty="0"/>
                        <a:t>Subject</a:t>
                      </a:r>
                    </a:p>
                  </a:txBody>
                  <a:tcPr/>
                </a:tc>
                <a:tc>
                  <a:txBody>
                    <a:bodyPr/>
                    <a:lstStyle/>
                    <a:p>
                      <a:r>
                        <a:rPr lang="en-GB" dirty="0"/>
                        <a:t>Curriculum Scheme</a:t>
                      </a:r>
                    </a:p>
                  </a:txBody>
                  <a:tcPr/>
                </a:tc>
                <a:extLst>
                  <a:ext uri="{0D108BD9-81ED-4DB2-BD59-A6C34878D82A}">
                    <a16:rowId xmlns:a16="http://schemas.microsoft.com/office/drawing/2014/main" val="2504784698"/>
                  </a:ext>
                </a:extLst>
              </a:tr>
              <a:tr h="370840">
                <a:tc>
                  <a:txBody>
                    <a:bodyPr/>
                    <a:lstStyle/>
                    <a:p>
                      <a:r>
                        <a:rPr lang="en-GB" dirty="0"/>
                        <a:t>English (Reading)</a:t>
                      </a:r>
                    </a:p>
                  </a:txBody>
                  <a:tcPr/>
                </a:tc>
                <a:tc>
                  <a:txBody>
                    <a:bodyPr/>
                    <a:lstStyle/>
                    <a:p>
                      <a:r>
                        <a:rPr lang="en-GB" dirty="0"/>
                        <a:t>Little Wandle</a:t>
                      </a:r>
                      <a:r>
                        <a:rPr lang="en-GB" baseline="0" dirty="0"/>
                        <a:t> (EYFS – Y2)</a:t>
                      </a:r>
                    </a:p>
                    <a:p>
                      <a:r>
                        <a:rPr lang="en-GB" baseline="0" dirty="0"/>
                        <a:t>CUSP</a:t>
                      </a:r>
                    </a:p>
                  </a:txBody>
                  <a:tcPr/>
                </a:tc>
                <a:extLst>
                  <a:ext uri="{0D108BD9-81ED-4DB2-BD59-A6C34878D82A}">
                    <a16:rowId xmlns:a16="http://schemas.microsoft.com/office/drawing/2014/main" val="2833127143"/>
                  </a:ext>
                </a:extLst>
              </a:tr>
              <a:tr h="370840">
                <a:tc>
                  <a:txBody>
                    <a:bodyPr/>
                    <a:lstStyle/>
                    <a:p>
                      <a:r>
                        <a:rPr lang="en-GB" dirty="0"/>
                        <a:t>English</a:t>
                      </a:r>
                      <a:r>
                        <a:rPr lang="en-GB" baseline="0" dirty="0"/>
                        <a:t> (</a:t>
                      </a:r>
                      <a:r>
                        <a:rPr lang="en-GB" dirty="0"/>
                        <a:t>Writing)</a:t>
                      </a:r>
                    </a:p>
                  </a:txBody>
                  <a:tcPr/>
                </a:tc>
                <a:tc>
                  <a:txBody>
                    <a:bodyPr/>
                    <a:lstStyle/>
                    <a:p>
                      <a:r>
                        <a:rPr lang="en-GB" dirty="0"/>
                        <a:t>CUSP</a:t>
                      </a:r>
                    </a:p>
                  </a:txBody>
                  <a:tcPr/>
                </a:tc>
                <a:extLst>
                  <a:ext uri="{0D108BD9-81ED-4DB2-BD59-A6C34878D82A}">
                    <a16:rowId xmlns:a16="http://schemas.microsoft.com/office/drawing/2014/main" val="4144759710"/>
                  </a:ext>
                </a:extLst>
              </a:tr>
              <a:tr h="370840">
                <a:tc>
                  <a:txBody>
                    <a:bodyPr/>
                    <a:lstStyle/>
                    <a:p>
                      <a:r>
                        <a:rPr lang="en-GB" dirty="0"/>
                        <a:t>Maths </a:t>
                      </a:r>
                    </a:p>
                  </a:txBody>
                  <a:tcPr/>
                </a:tc>
                <a:tc>
                  <a:txBody>
                    <a:bodyPr/>
                    <a:lstStyle/>
                    <a:p>
                      <a:r>
                        <a:rPr lang="en-GB" dirty="0"/>
                        <a:t>White Rose Maths</a:t>
                      </a:r>
                    </a:p>
                  </a:txBody>
                  <a:tcPr/>
                </a:tc>
                <a:extLst>
                  <a:ext uri="{0D108BD9-81ED-4DB2-BD59-A6C34878D82A}">
                    <a16:rowId xmlns:a16="http://schemas.microsoft.com/office/drawing/2014/main" val="3639699788"/>
                  </a:ext>
                </a:extLst>
              </a:tr>
              <a:tr h="370840">
                <a:tc>
                  <a:txBody>
                    <a:bodyPr/>
                    <a:lstStyle/>
                    <a:p>
                      <a:r>
                        <a:rPr lang="en-GB" dirty="0"/>
                        <a:t>Science, History,</a:t>
                      </a:r>
                      <a:r>
                        <a:rPr lang="en-GB" baseline="0" dirty="0"/>
                        <a:t> Geography, DT and Art</a:t>
                      </a:r>
                      <a:endParaRPr lang="en-GB" dirty="0"/>
                    </a:p>
                  </a:txBody>
                  <a:tcPr/>
                </a:tc>
                <a:tc>
                  <a:txBody>
                    <a:bodyPr/>
                    <a:lstStyle/>
                    <a:p>
                      <a:r>
                        <a:rPr lang="en-GB" dirty="0"/>
                        <a:t>IPC</a:t>
                      </a:r>
                    </a:p>
                  </a:txBody>
                  <a:tcPr/>
                </a:tc>
                <a:extLst>
                  <a:ext uri="{0D108BD9-81ED-4DB2-BD59-A6C34878D82A}">
                    <a16:rowId xmlns:a16="http://schemas.microsoft.com/office/drawing/2014/main" val="2043716793"/>
                  </a:ext>
                </a:extLst>
              </a:tr>
              <a:tr h="370840">
                <a:tc>
                  <a:txBody>
                    <a:bodyPr/>
                    <a:lstStyle/>
                    <a:p>
                      <a:r>
                        <a:rPr lang="en-GB" dirty="0"/>
                        <a:t>French</a:t>
                      </a:r>
                    </a:p>
                  </a:txBody>
                  <a:tcPr/>
                </a:tc>
                <a:tc>
                  <a:txBody>
                    <a:bodyPr/>
                    <a:lstStyle/>
                    <a:p>
                      <a:r>
                        <a:rPr lang="en-GB" dirty="0"/>
                        <a:t>Kapow</a:t>
                      </a:r>
                    </a:p>
                  </a:txBody>
                  <a:tcPr/>
                </a:tc>
                <a:extLst>
                  <a:ext uri="{0D108BD9-81ED-4DB2-BD59-A6C34878D82A}">
                    <a16:rowId xmlns:a16="http://schemas.microsoft.com/office/drawing/2014/main" val="3410136322"/>
                  </a:ext>
                </a:extLst>
              </a:tr>
              <a:tr h="370840">
                <a:tc>
                  <a:txBody>
                    <a:bodyPr/>
                    <a:lstStyle/>
                    <a:p>
                      <a:r>
                        <a:rPr lang="en-GB" dirty="0"/>
                        <a:t>Computing</a:t>
                      </a:r>
                    </a:p>
                  </a:txBody>
                  <a:tcPr/>
                </a:tc>
                <a:tc>
                  <a:txBody>
                    <a:bodyPr/>
                    <a:lstStyle/>
                    <a:p>
                      <a:r>
                        <a:rPr lang="en-GB" dirty="0"/>
                        <a:t>NCEE</a:t>
                      </a:r>
                    </a:p>
                  </a:txBody>
                  <a:tcPr/>
                </a:tc>
                <a:extLst>
                  <a:ext uri="{0D108BD9-81ED-4DB2-BD59-A6C34878D82A}">
                    <a16:rowId xmlns:a16="http://schemas.microsoft.com/office/drawing/2014/main" val="229537144"/>
                  </a:ext>
                </a:extLst>
              </a:tr>
              <a:tr h="370840">
                <a:tc>
                  <a:txBody>
                    <a:bodyPr/>
                    <a:lstStyle/>
                    <a:p>
                      <a:r>
                        <a:rPr lang="en-GB" dirty="0"/>
                        <a:t>PE</a:t>
                      </a:r>
                    </a:p>
                  </a:txBody>
                  <a:tcPr/>
                </a:tc>
                <a:tc>
                  <a:txBody>
                    <a:bodyPr/>
                    <a:lstStyle/>
                    <a:p>
                      <a:r>
                        <a:rPr lang="en-GB" dirty="0"/>
                        <a:t>PE PRO</a:t>
                      </a:r>
                    </a:p>
                  </a:txBody>
                  <a:tcPr/>
                </a:tc>
                <a:extLst>
                  <a:ext uri="{0D108BD9-81ED-4DB2-BD59-A6C34878D82A}">
                    <a16:rowId xmlns:a16="http://schemas.microsoft.com/office/drawing/2014/main" val="3801569845"/>
                  </a:ext>
                </a:extLst>
              </a:tr>
              <a:tr h="370840">
                <a:tc>
                  <a:txBody>
                    <a:bodyPr/>
                    <a:lstStyle/>
                    <a:p>
                      <a:r>
                        <a:rPr lang="en-GB" dirty="0"/>
                        <a:t>RE</a:t>
                      </a:r>
                    </a:p>
                  </a:txBody>
                  <a:tcPr/>
                </a:tc>
                <a:tc>
                  <a:txBody>
                    <a:bodyPr/>
                    <a:lstStyle/>
                    <a:p>
                      <a:r>
                        <a:rPr lang="en-GB" dirty="0"/>
                        <a:t>Bexley Scheme</a:t>
                      </a:r>
                    </a:p>
                  </a:txBody>
                  <a:tcPr/>
                </a:tc>
                <a:extLst>
                  <a:ext uri="{0D108BD9-81ED-4DB2-BD59-A6C34878D82A}">
                    <a16:rowId xmlns:a16="http://schemas.microsoft.com/office/drawing/2014/main" val="2703784013"/>
                  </a:ext>
                </a:extLst>
              </a:tr>
              <a:tr h="370840">
                <a:tc>
                  <a:txBody>
                    <a:bodyPr/>
                    <a:lstStyle/>
                    <a:p>
                      <a:r>
                        <a:rPr lang="en-GB" dirty="0"/>
                        <a:t>PSHE</a:t>
                      </a:r>
                    </a:p>
                  </a:txBody>
                  <a:tcPr/>
                </a:tc>
                <a:tc>
                  <a:txBody>
                    <a:bodyPr/>
                    <a:lstStyle/>
                    <a:p>
                      <a:r>
                        <a:rPr lang="en-GB" dirty="0"/>
                        <a:t>Kapow</a:t>
                      </a:r>
                    </a:p>
                  </a:txBody>
                  <a:tcPr/>
                </a:tc>
                <a:extLst>
                  <a:ext uri="{0D108BD9-81ED-4DB2-BD59-A6C34878D82A}">
                    <a16:rowId xmlns:a16="http://schemas.microsoft.com/office/drawing/2014/main" val="171915934"/>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22492692"/>
                  </a:ext>
                </a:extLst>
              </a:tr>
            </a:tbl>
          </a:graphicData>
        </a:graphic>
      </p:graphicFrame>
      <p:pic>
        <p:nvPicPr>
          <p:cNvPr id="5" name="Picture 2" descr="https://stewartfleming-bromley.secure-dbprimary.com/bromley/primary/stewartfleming/web/stewart_fleming_primary_school(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3851" y="5984582"/>
            <a:ext cx="1692164" cy="657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151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011" y="-266642"/>
            <a:ext cx="10515600" cy="1325563"/>
          </a:xfrm>
        </p:spPr>
        <p:txBody>
          <a:bodyPr/>
          <a:lstStyle/>
          <a:p>
            <a:pPr algn="ctr"/>
            <a:r>
              <a:rPr lang="en-GB" b="1" dirty="0">
                <a:solidFill>
                  <a:schemeClr val="accent5"/>
                </a:solidFill>
              </a:rPr>
              <a:t>Timetable</a:t>
            </a:r>
            <a:endParaRPr lang="en-GB" dirty="0"/>
          </a:p>
        </p:txBody>
      </p:sp>
      <p:pic>
        <p:nvPicPr>
          <p:cNvPr id="3" name="Picture 2">
            <a:extLst>
              <a:ext uri="{FF2B5EF4-FFF2-40B4-BE49-F238E27FC236}">
                <a16:creationId xmlns:a16="http://schemas.microsoft.com/office/drawing/2014/main" id="{BEF4DCB1-E37C-4786-A167-36BBD3744C56}"/>
              </a:ext>
            </a:extLst>
          </p:cNvPr>
          <p:cNvPicPr>
            <a:picLocks noChangeAspect="1"/>
          </p:cNvPicPr>
          <p:nvPr/>
        </p:nvPicPr>
        <p:blipFill>
          <a:blip r:embed="rId2"/>
          <a:stretch>
            <a:fillRect/>
          </a:stretch>
        </p:blipFill>
        <p:spPr>
          <a:xfrm>
            <a:off x="1093646" y="667482"/>
            <a:ext cx="9888330" cy="6058746"/>
          </a:xfrm>
          <a:prstGeom prst="rect">
            <a:avLst/>
          </a:prstGeom>
        </p:spPr>
      </p:pic>
    </p:spTree>
    <p:extLst>
      <p:ext uri="{BB962C8B-B14F-4D97-AF65-F5344CB8AC3E}">
        <p14:creationId xmlns:p14="http://schemas.microsoft.com/office/powerpoint/2010/main" val="2089551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8133" y="643468"/>
            <a:ext cx="7933266" cy="5401479"/>
          </a:xfrm>
          <a:prstGeom prst="rect">
            <a:avLst/>
          </a:prstGeom>
          <a:noFill/>
          <a:ln>
            <a:solidFill>
              <a:schemeClr val="tx1"/>
            </a:solidFill>
          </a:ln>
        </p:spPr>
        <p:txBody>
          <a:bodyPr wrap="square" rtlCol="0">
            <a:spAutoFit/>
          </a:bodyPr>
          <a:lstStyle/>
          <a:p>
            <a:pPr algn="ctr"/>
            <a:r>
              <a:rPr lang="en-GB" sz="11500" b="1" dirty="0">
                <a:effectLst>
                  <a:outerShdw blurRad="38100" dist="38100" dir="2700000" algn="tl">
                    <a:srgbClr val="000000">
                      <a:alpha val="43137"/>
                    </a:srgbClr>
                  </a:outerShdw>
                </a:effectLst>
                <a:latin typeface="Edwardian Script ITC" panose="030303020407070D0804" pitchFamily="66" charset="0"/>
              </a:rPr>
              <a:t>Year 5/6’s Autumn 1 </a:t>
            </a:r>
          </a:p>
          <a:p>
            <a:pPr algn="ctr"/>
            <a:r>
              <a:rPr lang="en-GB" sz="11500" b="1" dirty="0">
                <a:effectLst>
                  <a:outerShdw blurRad="38100" dist="38100" dir="2700000" algn="tl">
                    <a:srgbClr val="000000">
                      <a:alpha val="43137"/>
                    </a:srgbClr>
                  </a:outerShdw>
                </a:effectLst>
                <a:latin typeface="Edwardian Script ITC" panose="030303020407070D0804" pitchFamily="66" charset="0"/>
              </a:rPr>
              <a:t>Topic Board</a:t>
            </a:r>
          </a:p>
        </p:txBody>
      </p:sp>
    </p:spTree>
    <p:extLst>
      <p:ext uri="{BB962C8B-B14F-4D97-AF65-F5344CB8AC3E}">
        <p14:creationId xmlns:p14="http://schemas.microsoft.com/office/powerpoint/2010/main" val="73485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32365" y="141757"/>
            <a:ext cx="6856119" cy="745586"/>
          </a:xfrm>
          <a:ln w="57150">
            <a:solidFill>
              <a:schemeClr val="accent1"/>
            </a:solidFill>
          </a:ln>
        </p:spPr>
        <p:txBody>
          <a:bodyPr>
            <a:noAutofit/>
          </a:bodyPr>
          <a:lstStyle/>
          <a:p>
            <a:r>
              <a:rPr lang="en-GB" sz="1800" dirty="0">
                <a:solidFill>
                  <a:srgbClr val="0070C0"/>
                </a:solidFill>
                <a:latin typeface="Arial Black" panose="020B0A04020102020204" pitchFamily="34" charset="0"/>
              </a:rPr>
              <a:t>Year 5/6 Autumn Term 1</a:t>
            </a:r>
          </a:p>
          <a:p>
            <a:r>
              <a:rPr lang="en-GB" sz="1800" dirty="0">
                <a:solidFill>
                  <a:srgbClr val="00B0F0"/>
                </a:solidFill>
                <a:latin typeface="Arial Black" panose="020B0A04020102020204" pitchFamily="34" charset="0"/>
              </a:rPr>
              <a:t>Brainwaves &amp; </a:t>
            </a:r>
            <a:r>
              <a:rPr lang="en-GB" sz="1800" dirty="0">
                <a:solidFill>
                  <a:srgbClr val="0070C0"/>
                </a:solidFill>
                <a:latin typeface="Arial Black" panose="020B0A04020102020204" pitchFamily="34" charset="0"/>
              </a:rPr>
              <a:t>Existing, Endangered, Extinct</a:t>
            </a:r>
          </a:p>
        </p:txBody>
      </p:sp>
      <p:sp>
        <p:nvSpPr>
          <p:cNvPr id="8" name="TextBox 7"/>
          <p:cNvSpPr txBox="1"/>
          <p:nvPr/>
        </p:nvSpPr>
        <p:spPr>
          <a:xfrm rot="523556">
            <a:off x="1896928" y="6313169"/>
            <a:ext cx="916661" cy="317459"/>
          </a:xfrm>
          <a:prstGeom prst="rect">
            <a:avLst/>
          </a:prstGeom>
          <a:solidFill>
            <a:srgbClr val="FFFF00"/>
          </a:solidFill>
          <a:ln>
            <a:solidFill>
              <a:schemeClr val="tx1"/>
            </a:solidFill>
          </a:ln>
        </p:spPr>
        <p:txBody>
          <a:bodyPr wrap="none" rtlCol="0">
            <a:spAutoFit/>
          </a:bodyPr>
          <a:lstStyle/>
          <a:p>
            <a:r>
              <a:rPr lang="en-GB" sz="1463" dirty="0"/>
              <a:t>Positivity </a:t>
            </a:r>
          </a:p>
        </p:txBody>
      </p:sp>
      <p:sp>
        <p:nvSpPr>
          <p:cNvPr id="10" name="TextBox 9"/>
          <p:cNvSpPr txBox="1"/>
          <p:nvPr/>
        </p:nvSpPr>
        <p:spPr>
          <a:xfrm rot="21092594">
            <a:off x="9467550" y="6439315"/>
            <a:ext cx="810928" cy="317459"/>
          </a:xfrm>
          <a:prstGeom prst="rect">
            <a:avLst/>
          </a:prstGeom>
          <a:solidFill>
            <a:srgbClr val="00FFFF"/>
          </a:solidFill>
          <a:ln>
            <a:solidFill>
              <a:schemeClr val="tx1"/>
            </a:solidFill>
          </a:ln>
        </p:spPr>
        <p:txBody>
          <a:bodyPr wrap="none" rtlCol="0">
            <a:spAutoFit/>
          </a:bodyPr>
          <a:lstStyle/>
          <a:p>
            <a:r>
              <a:rPr lang="en-GB" sz="1463" dirty="0"/>
              <a:t>Honesty</a:t>
            </a:r>
          </a:p>
        </p:txBody>
      </p:sp>
      <p:sp>
        <p:nvSpPr>
          <p:cNvPr id="11" name="TextBox 10"/>
          <p:cNvSpPr txBox="1"/>
          <p:nvPr/>
        </p:nvSpPr>
        <p:spPr>
          <a:xfrm rot="21091896">
            <a:off x="3243371" y="6291935"/>
            <a:ext cx="1237775" cy="317459"/>
          </a:xfrm>
          <a:prstGeom prst="rect">
            <a:avLst/>
          </a:prstGeom>
          <a:solidFill>
            <a:srgbClr val="00FF00"/>
          </a:solidFill>
          <a:ln>
            <a:solidFill>
              <a:schemeClr val="tx1"/>
            </a:solidFill>
          </a:ln>
        </p:spPr>
        <p:txBody>
          <a:bodyPr wrap="none" rtlCol="0">
            <a:spAutoFit/>
          </a:bodyPr>
          <a:lstStyle/>
          <a:p>
            <a:r>
              <a:rPr lang="en-GB" sz="1463" dirty="0"/>
              <a:t>Responsibility</a:t>
            </a:r>
          </a:p>
        </p:txBody>
      </p:sp>
      <p:sp>
        <p:nvSpPr>
          <p:cNvPr id="12" name="TextBox 11"/>
          <p:cNvSpPr txBox="1"/>
          <p:nvPr/>
        </p:nvSpPr>
        <p:spPr>
          <a:xfrm rot="644341">
            <a:off x="5164583" y="6304155"/>
            <a:ext cx="859531" cy="317459"/>
          </a:xfrm>
          <a:prstGeom prst="rect">
            <a:avLst/>
          </a:prstGeom>
          <a:solidFill>
            <a:srgbClr val="00B0F0"/>
          </a:solidFill>
          <a:ln>
            <a:solidFill>
              <a:schemeClr val="tx1"/>
            </a:solidFill>
          </a:ln>
        </p:spPr>
        <p:txBody>
          <a:bodyPr wrap="none" rtlCol="0">
            <a:spAutoFit/>
          </a:bodyPr>
          <a:lstStyle/>
          <a:p>
            <a:r>
              <a:rPr lang="en-GB" sz="1463" dirty="0"/>
              <a:t>Kindness</a:t>
            </a:r>
          </a:p>
        </p:txBody>
      </p:sp>
      <p:sp>
        <p:nvSpPr>
          <p:cNvPr id="13" name="TextBox 12"/>
          <p:cNvSpPr txBox="1"/>
          <p:nvPr/>
        </p:nvSpPr>
        <p:spPr>
          <a:xfrm rot="20968833">
            <a:off x="6511154" y="6295619"/>
            <a:ext cx="782522" cy="317459"/>
          </a:xfrm>
          <a:prstGeom prst="rect">
            <a:avLst/>
          </a:prstGeom>
          <a:solidFill>
            <a:srgbClr val="FFC000"/>
          </a:solidFill>
          <a:ln>
            <a:solidFill>
              <a:schemeClr val="tx1"/>
            </a:solidFill>
          </a:ln>
        </p:spPr>
        <p:txBody>
          <a:bodyPr wrap="none" rtlCol="0">
            <a:spAutoFit/>
          </a:bodyPr>
          <a:lstStyle/>
          <a:p>
            <a:r>
              <a:rPr lang="en-GB" sz="1463" dirty="0"/>
              <a:t>Respect</a:t>
            </a:r>
          </a:p>
        </p:txBody>
      </p:sp>
      <p:sp>
        <p:nvSpPr>
          <p:cNvPr id="18" name="TextBox 17"/>
          <p:cNvSpPr txBox="1"/>
          <p:nvPr/>
        </p:nvSpPr>
        <p:spPr>
          <a:xfrm>
            <a:off x="4626033" y="1053800"/>
            <a:ext cx="2994100" cy="1954381"/>
          </a:xfrm>
          <a:prstGeom prst="rect">
            <a:avLst/>
          </a:prstGeom>
          <a:noFill/>
          <a:ln>
            <a:solidFill>
              <a:schemeClr val="tx1"/>
            </a:solidFill>
          </a:ln>
        </p:spPr>
        <p:txBody>
          <a:bodyPr wrap="square" rtlCol="0">
            <a:spAutoFit/>
          </a:bodyPr>
          <a:lstStyle/>
          <a:p>
            <a:r>
              <a:rPr lang="en-GB" sz="1100" dirty="0"/>
              <a:t>Our planet is teeming with different species of living things that thrive and survive all over the world, some in extreme environments. In this unit the children will learn more about how we classify animals, how living things are adapted to their environments, and how all living things are interdependent. As part of the web of life, humans also have an important role to play. How is human behaviour threatening the survival of many species? Can we preserve the biodiversity of our planet?</a:t>
            </a:r>
          </a:p>
        </p:txBody>
      </p:sp>
      <p:sp>
        <p:nvSpPr>
          <p:cNvPr id="20" name="TextBox 19"/>
          <p:cNvSpPr txBox="1"/>
          <p:nvPr/>
        </p:nvSpPr>
        <p:spPr>
          <a:xfrm>
            <a:off x="7773848" y="975891"/>
            <a:ext cx="3001717" cy="1702710"/>
          </a:xfrm>
          <a:prstGeom prst="rect">
            <a:avLst/>
          </a:prstGeom>
          <a:noFill/>
          <a:ln>
            <a:solidFill>
              <a:schemeClr val="tx1"/>
            </a:solidFill>
          </a:ln>
        </p:spPr>
        <p:txBody>
          <a:bodyPr wrap="square" rtlCol="0">
            <a:spAutoFit/>
          </a:bodyPr>
          <a:lstStyle/>
          <a:p>
            <a:r>
              <a:rPr lang="en-GB" sz="1100" b="1" dirty="0"/>
              <a:t>As Writers we will:</a:t>
            </a:r>
          </a:p>
          <a:p>
            <a:pPr>
              <a:lnSpc>
                <a:spcPct val="107000"/>
              </a:lnSpc>
            </a:pPr>
            <a:r>
              <a:rPr lang="en-GB" sz="1100" dirty="0">
                <a:ea typeface="Calibri" panose="020F0502020204030204" pitchFamily="34" charset="0"/>
                <a:cs typeface="Times New Roman" panose="02020603050405020304" pitchFamily="18" charset="0"/>
              </a:rPr>
              <a:t>Year 5s will be writing stories from other cultures and will be taught how to grammatically structure their sentences and paragraphs, create stamina to write an extended piece or two and most importantly, editing/up-levelling. </a:t>
            </a:r>
          </a:p>
          <a:p>
            <a:pPr>
              <a:lnSpc>
                <a:spcPct val="107000"/>
              </a:lnSpc>
            </a:pPr>
            <a:r>
              <a:rPr lang="en-GB" sz="1100" dirty="0">
                <a:ea typeface="Calibri" panose="020F0502020204030204" pitchFamily="34" charset="0"/>
                <a:cs typeface="Times New Roman" panose="02020603050405020304" pitchFamily="18" charset="0"/>
              </a:rPr>
              <a:t>Year 6 will be covering the same skills as Year 5, however their writing focus will be based on writing their own autobiographies. </a:t>
            </a:r>
          </a:p>
        </p:txBody>
      </p:sp>
      <p:sp>
        <p:nvSpPr>
          <p:cNvPr id="21" name="TextBox 20"/>
          <p:cNvSpPr txBox="1"/>
          <p:nvPr/>
        </p:nvSpPr>
        <p:spPr>
          <a:xfrm>
            <a:off x="1438661" y="1064438"/>
            <a:ext cx="3030807" cy="1461939"/>
          </a:xfrm>
          <a:prstGeom prst="rect">
            <a:avLst/>
          </a:prstGeom>
          <a:noFill/>
          <a:ln>
            <a:solidFill>
              <a:schemeClr val="tx1"/>
            </a:solidFill>
          </a:ln>
        </p:spPr>
        <p:txBody>
          <a:bodyPr wrap="square" rtlCol="0">
            <a:spAutoFit/>
          </a:bodyPr>
          <a:lstStyle/>
          <a:p>
            <a:r>
              <a:rPr lang="en-GB" sz="1100" b="1" dirty="0"/>
              <a:t>As Mathematicians we will:</a:t>
            </a:r>
          </a:p>
          <a:p>
            <a:r>
              <a:rPr lang="en-GB" sz="1100" dirty="0"/>
              <a:t>Areas to be covered: Roman numerals to 1,000, representing numbers to 10,000,000, counting in multiples of 10, 100, 1000, 10,000 and 1,000,000, comparing and ordering numbers to 1,000,000, rounding to 10, 100, 1000 and 1,000,000, addition, subtraction, multiplication, division, fractions.</a:t>
            </a:r>
          </a:p>
        </p:txBody>
      </p:sp>
      <p:sp>
        <p:nvSpPr>
          <p:cNvPr id="23" name="TextBox 22"/>
          <p:cNvSpPr txBox="1"/>
          <p:nvPr/>
        </p:nvSpPr>
        <p:spPr>
          <a:xfrm>
            <a:off x="7803050" y="4761015"/>
            <a:ext cx="3001717" cy="1107996"/>
          </a:xfrm>
          <a:prstGeom prst="rect">
            <a:avLst/>
          </a:prstGeom>
          <a:noFill/>
          <a:ln>
            <a:solidFill>
              <a:schemeClr val="tx1"/>
            </a:solidFill>
          </a:ln>
        </p:spPr>
        <p:txBody>
          <a:bodyPr wrap="square" rtlCol="0">
            <a:spAutoFit/>
          </a:bodyPr>
          <a:lstStyle/>
          <a:p>
            <a:pPr lvl="0"/>
            <a:r>
              <a:rPr lang="en-GB" sz="1100" b="1" dirty="0"/>
              <a:t>As Data Analysts in computing we will be: </a:t>
            </a:r>
          </a:p>
          <a:p>
            <a:pPr lvl="0"/>
            <a:r>
              <a:rPr lang="en-GB" sz="1100" dirty="0"/>
              <a:t>This term will focus on how to deal with issues on-line, what is data, collecting and displaying data, how can formulae help in the real world and with mathematical problems and how a spreadsheet can be used to plan. </a:t>
            </a:r>
          </a:p>
        </p:txBody>
      </p:sp>
      <p:sp>
        <p:nvSpPr>
          <p:cNvPr id="24" name="TextBox 23"/>
          <p:cNvSpPr txBox="1"/>
          <p:nvPr/>
        </p:nvSpPr>
        <p:spPr>
          <a:xfrm>
            <a:off x="7773847" y="2888988"/>
            <a:ext cx="3001717" cy="1615827"/>
          </a:xfrm>
          <a:prstGeom prst="rect">
            <a:avLst/>
          </a:prstGeom>
          <a:noFill/>
          <a:ln>
            <a:solidFill>
              <a:schemeClr val="tx1"/>
            </a:solidFill>
          </a:ln>
        </p:spPr>
        <p:txBody>
          <a:bodyPr wrap="square" rtlCol="0">
            <a:spAutoFit/>
          </a:bodyPr>
          <a:lstStyle/>
          <a:p>
            <a:r>
              <a:rPr lang="en-GB" sz="1100" b="1" dirty="0"/>
              <a:t>As Readers we will:</a:t>
            </a:r>
          </a:p>
          <a:p>
            <a:r>
              <a:rPr lang="en-GB" sz="1100" dirty="0">
                <a:latin typeface="Calibri" panose="020F0502020204030204" pitchFamily="34" charset="0"/>
                <a:ea typeface="Times New Roman" panose="02020603050405020304" pitchFamily="18" charset="0"/>
              </a:rPr>
              <a:t>In reading, Year 5 will learn about Shackleton’s Journey by William Grill. Children will experience: a letter, a report, an interview, a poem, an internal monologue and a narrative. </a:t>
            </a:r>
          </a:p>
          <a:p>
            <a:r>
              <a:rPr lang="en-GB" sz="1100" dirty="0">
                <a:latin typeface="Calibri" panose="020F0502020204030204" pitchFamily="34" charset="0"/>
                <a:ea typeface="Times New Roman" panose="02020603050405020304" pitchFamily="18" charset="0"/>
              </a:rPr>
              <a:t>Year 6 will be using Rooftoppers by Katherine </a:t>
            </a:r>
            <a:r>
              <a:rPr lang="en-GB" sz="1100" dirty="0" err="1">
                <a:latin typeface="Calibri" panose="020F0502020204030204" pitchFamily="34" charset="0"/>
                <a:ea typeface="Times New Roman" panose="02020603050405020304" pitchFamily="18" charset="0"/>
              </a:rPr>
              <a:t>Rundell</a:t>
            </a:r>
            <a:r>
              <a:rPr lang="en-GB" sz="1100" dirty="0">
                <a:latin typeface="Calibri" panose="020F0502020204030204" pitchFamily="34" charset="0"/>
                <a:ea typeface="Times New Roman" panose="02020603050405020304" pitchFamily="18" charset="0"/>
              </a:rPr>
              <a:t> and will experience: an advertisement, a report, a recipe, a poem, a script and an interview.</a:t>
            </a:r>
          </a:p>
        </p:txBody>
      </p:sp>
      <p:sp>
        <p:nvSpPr>
          <p:cNvPr id="26" name="TextBox 25"/>
          <p:cNvSpPr txBox="1"/>
          <p:nvPr/>
        </p:nvSpPr>
        <p:spPr>
          <a:xfrm rot="621673">
            <a:off x="8136078" y="6452943"/>
            <a:ext cx="824200" cy="317459"/>
          </a:xfrm>
          <a:prstGeom prst="rect">
            <a:avLst/>
          </a:prstGeom>
          <a:solidFill>
            <a:srgbClr val="CC00FF"/>
          </a:solidFill>
          <a:ln>
            <a:solidFill>
              <a:schemeClr val="tx1"/>
            </a:solidFill>
          </a:ln>
        </p:spPr>
        <p:txBody>
          <a:bodyPr wrap="none" rtlCol="0">
            <a:spAutoFit/>
          </a:bodyPr>
          <a:lstStyle/>
          <a:p>
            <a:r>
              <a:rPr lang="en-GB" sz="1463" dirty="0"/>
              <a:t>Respect </a:t>
            </a:r>
          </a:p>
        </p:txBody>
      </p:sp>
      <p:sp>
        <p:nvSpPr>
          <p:cNvPr id="30" name="TextBox 29"/>
          <p:cNvSpPr txBox="1"/>
          <p:nvPr/>
        </p:nvSpPr>
        <p:spPr>
          <a:xfrm>
            <a:off x="4609246" y="4946368"/>
            <a:ext cx="2933330" cy="769441"/>
          </a:xfrm>
          <a:prstGeom prst="rect">
            <a:avLst/>
          </a:prstGeom>
          <a:noFill/>
          <a:ln>
            <a:solidFill>
              <a:schemeClr val="tx1"/>
            </a:solidFill>
          </a:ln>
        </p:spPr>
        <p:txBody>
          <a:bodyPr wrap="square" rtlCol="0">
            <a:spAutoFit/>
          </a:bodyPr>
          <a:lstStyle/>
          <a:p>
            <a:pPr algn="ctr"/>
            <a:r>
              <a:rPr lang="en-GB" sz="1100" b="1" dirty="0"/>
              <a:t>What can you do to help?</a:t>
            </a:r>
          </a:p>
          <a:p>
            <a:pPr algn="ctr"/>
            <a:r>
              <a:rPr lang="en-GB" sz="1100" b="1" dirty="0"/>
              <a:t>Make sure you are reading at least 3 times a week, practice your spellings and times tables and complete your homework weekly. </a:t>
            </a:r>
          </a:p>
        </p:txBody>
      </p:sp>
      <p:pic>
        <p:nvPicPr>
          <p:cNvPr id="6" name="Picture 5"/>
          <p:cNvPicPr>
            <a:picLocks noChangeAspect="1"/>
          </p:cNvPicPr>
          <p:nvPr/>
        </p:nvPicPr>
        <p:blipFill>
          <a:blip r:embed="rId2"/>
          <a:stretch>
            <a:fillRect/>
          </a:stretch>
        </p:blipFill>
        <p:spPr>
          <a:xfrm>
            <a:off x="9849155" y="163587"/>
            <a:ext cx="724412" cy="719085"/>
          </a:xfrm>
          <a:prstGeom prst="rect">
            <a:avLst/>
          </a:prstGeom>
        </p:spPr>
      </p:pic>
      <p:pic>
        <p:nvPicPr>
          <p:cNvPr id="2" name="Picture 2" descr="Holland Junior School">
            <a:extLst>
              <a:ext uri="{FF2B5EF4-FFF2-40B4-BE49-F238E27FC236}">
                <a16:creationId xmlns:a16="http://schemas.microsoft.com/office/drawing/2014/main" id="{8F62713D-F918-459D-96E7-26398FDC6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480" y="118924"/>
            <a:ext cx="1028884" cy="8084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35807" y="2737948"/>
            <a:ext cx="3036512" cy="1536959"/>
          </a:xfrm>
          <a:prstGeom prst="rect">
            <a:avLst/>
          </a:prstGeom>
          <a:noFill/>
          <a:ln>
            <a:solidFill>
              <a:schemeClr val="tx1"/>
            </a:solidFill>
          </a:ln>
        </p:spPr>
        <p:txBody>
          <a:bodyPr wrap="square" rtlCol="0">
            <a:spAutoFit/>
          </a:bodyPr>
          <a:lstStyle/>
          <a:p>
            <a:r>
              <a:rPr lang="en-GB" sz="1100" b="1" dirty="0"/>
              <a:t>As learners of French we will:</a:t>
            </a:r>
          </a:p>
          <a:p>
            <a:pPr>
              <a:lnSpc>
                <a:spcPct val="107000"/>
              </a:lnSpc>
            </a:pPr>
            <a:r>
              <a:rPr lang="en-GB" sz="1100" dirty="0">
                <a:ea typeface="Calibri" panose="020F0502020204030204" pitchFamily="34" charset="0"/>
                <a:cs typeface="Times New Roman" panose="02020603050405020304" pitchFamily="18" charset="0"/>
              </a:rPr>
              <a:t>learn about French transport: they will learn and apply strategies for working out the meaning of a new language, develop spontaneous speaking skills, use familiar vocabulary and language structures to describe a journey, conduct a survey and present the findings and to understand, express and justify a range of opinions. </a:t>
            </a:r>
          </a:p>
        </p:txBody>
      </p:sp>
      <p:sp>
        <p:nvSpPr>
          <p:cNvPr id="25" name="TextBox 24"/>
          <p:cNvSpPr txBox="1"/>
          <p:nvPr/>
        </p:nvSpPr>
        <p:spPr>
          <a:xfrm>
            <a:off x="1422135" y="4545331"/>
            <a:ext cx="3047333" cy="1159292"/>
          </a:xfrm>
          <a:prstGeom prst="rect">
            <a:avLst/>
          </a:prstGeom>
          <a:noFill/>
          <a:ln>
            <a:solidFill>
              <a:schemeClr val="tx1"/>
            </a:solidFill>
          </a:ln>
        </p:spPr>
        <p:txBody>
          <a:bodyPr wrap="square" rtlCol="0">
            <a:spAutoFit/>
          </a:bodyPr>
          <a:lstStyle/>
          <a:p>
            <a:r>
              <a:rPr lang="en-GB" sz="1100" b="1" dirty="0"/>
              <a:t>As self-regulated learners, we will:</a:t>
            </a:r>
          </a:p>
          <a:p>
            <a:pPr>
              <a:lnSpc>
                <a:spcPct val="107000"/>
              </a:lnSpc>
            </a:pPr>
            <a:r>
              <a:rPr lang="en-GB" sz="1100" dirty="0">
                <a:ea typeface="Calibri" panose="020F0502020204030204" pitchFamily="34" charset="0"/>
                <a:cs typeface="Times New Roman" panose="02020603050405020304" pitchFamily="18" charset="0"/>
              </a:rPr>
              <a:t>Families and relationships will be the topic for this half-term: this will include setting rules, friendship skills, respect, resolving conflict, family life, stereotyping, challenging stereotypes as well as changer and loss. </a:t>
            </a:r>
          </a:p>
        </p:txBody>
      </p:sp>
      <p:pic>
        <p:nvPicPr>
          <p:cNvPr id="5" name="Picture 4">
            <a:extLst>
              <a:ext uri="{FF2B5EF4-FFF2-40B4-BE49-F238E27FC236}">
                <a16:creationId xmlns:a16="http://schemas.microsoft.com/office/drawing/2014/main" id="{2155577B-D45B-47ED-A022-71489B918C41}"/>
              </a:ext>
            </a:extLst>
          </p:cNvPr>
          <p:cNvPicPr>
            <a:picLocks noChangeAspect="1"/>
          </p:cNvPicPr>
          <p:nvPr/>
        </p:nvPicPr>
        <p:blipFill>
          <a:blip r:embed="rId4"/>
          <a:stretch>
            <a:fillRect/>
          </a:stretch>
        </p:blipFill>
        <p:spPr>
          <a:xfrm>
            <a:off x="4932938" y="3429001"/>
            <a:ext cx="2514166" cy="1413849"/>
          </a:xfrm>
          <a:prstGeom prst="rect">
            <a:avLst/>
          </a:prstGeom>
        </p:spPr>
      </p:pic>
    </p:spTree>
    <p:extLst>
      <p:ext uri="{BB962C8B-B14F-4D97-AF65-F5344CB8AC3E}">
        <p14:creationId xmlns:p14="http://schemas.microsoft.com/office/powerpoint/2010/main" val="312493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49382" y="431821"/>
            <a:ext cx="7098774" cy="5900153"/>
          </a:xfrm>
          <a:prstGeom prst="roundRect">
            <a:avLst/>
          </a:prstGeom>
          <a:blipFill>
            <a:blip r:embed="rId2">
              <a:alphaModFix amt="40000"/>
            </a:blip>
            <a:stretch>
              <a:fillRect/>
            </a:stretch>
          </a:blip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GB" sz="2800" b="1" u="sng" dirty="0">
                <a:latin typeface="Century Gothic" panose="020B0502020202020204" pitchFamily="34" charset="0"/>
                <a:ea typeface="Calibri" panose="020F0502020204030204" pitchFamily="34" charset="0"/>
                <a:cs typeface="Times New Roman" panose="02020603050405020304" pitchFamily="18" charset="0"/>
              </a:rPr>
              <a:t>PSHE</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GB" sz="2800" b="1" dirty="0">
                <a:latin typeface="Century Gothic" panose="020B0502020202020204" pitchFamily="34" charset="0"/>
                <a:ea typeface="Calibri" panose="020F0502020204030204" pitchFamily="34" charset="0"/>
                <a:cs typeface="Times New Roman" panose="02020603050405020304" pitchFamily="18" charset="0"/>
              </a:rPr>
              <a:t>Families and relationships will be the topic for this half-term: this will include setting rules, friendship skills, respect, resolving conflict, family life, stereotyping, challenging stereotypes as well as changer and loss. </a:t>
            </a:r>
          </a:p>
          <a:p>
            <a:pPr algn="ctr">
              <a:lnSpc>
                <a:spcPct val="107000"/>
              </a:lnSpc>
            </a:pP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7485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999</TotalTime>
  <Words>1483</Words>
  <Application>Microsoft Office PowerPoint</Application>
  <PresentationFormat>Widescreen</PresentationFormat>
  <Paragraphs>133</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Black</vt:lpstr>
      <vt:lpstr>Calibri</vt:lpstr>
      <vt:lpstr>Calibri Light</vt:lpstr>
      <vt:lpstr>Century Gothic</vt:lpstr>
      <vt:lpstr>Edwardian Script ITC</vt:lpstr>
      <vt:lpstr>Times New Roman</vt:lpstr>
      <vt:lpstr>Office Theme</vt:lpstr>
      <vt:lpstr>Good afternoon.    Welcome to Years 5/6 Curriculum Meeting</vt:lpstr>
      <vt:lpstr>Year 5/6 Team</vt:lpstr>
      <vt:lpstr>School Vision</vt:lpstr>
      <vt:lpstr>               Soft Start Morning 8:30 – 9:00</vt:lpstr>
      <vt:lpstr>Curriculum Offer at Stewart Fleming</vt:lpstr>
      <vt:lpstr>Timetable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Parental Engagement</vt:lpstr>
      <vt:lpstr>PowerPoint Presentation</vt:lpstr>
    </vt:vector>
  </TitlesOfParts>
  <Company>Stewart Fleming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Lincoln</dc:creator>
  <cp:lastModifiedBy>Deniece Graham</cp:lastModifiedBy>
  <cp:revision>50</cp:revision>
  <cp:lastPrinted>2024-09-19T15:43:31Z</cp:lastPrinted>
  <dcterms:created xsi:type="dcterms:W3CDTF">2022-09-05T06:46:48Z</dcterms:created>
  <dcterms:modified xsi:type="dcterms:W3CDTF">2024-09-24T20:13:25Z</dcterms:modified>
</cp:coreProperties>
</file>